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8" r:id="rId2"/>
    <p:sldId id="256" r:id="rId3"/>
    <p:sldId id="288" r:id="rId4"/>
    <p:sldId id="285" r:id="rId5"/>
    <p:sldId id="281" r:id="rId6"/>
    <p:sldId id="282" r:id="rId7"/>
    <p:sldId id="299" r:id="rId8"/>
    <p:sldId id="284" r:id="rId9"/>
    <p:sldId id="287" r:id="rId10"/>
    <p:sldId id="286" r:id="rId11"/>
    <p:sldId id="289" r:id="rId12"/>
    <p:sldId id="290" r:id="rId13"/>
    <p:sldId id="291" r:id="rId14"/>
    <p:sldId id="295" r:id="rId15"/>
    <p:sldId id="292" r:id="rId16"/>
    <p:sldId id="293" r:id="rId17"/>
    <p:sldId id="302" r:id="rId18"/>
    <p:sldId id="280" r:id="rId19"/>
    <p:sldId id="294" r:id="rId20"/>
    <p:sldId id="301" r:id="rId21"/>
    <p:sldId id="300" r:id="rId22"/>
    <p:sldId id="296" r:id="rId23"/>
    <p:sldId id="297" r:id="rId2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83837" autoAdjust="0"/>
  </p:normalViewPr>
  <p:slideViewPr>
    <p:cSldViewPr>
      <p:cViewPr varScale="1">
        <p:scale>
          <a:sx n="59" d="100"/>
          <a:sy n="59" d="100"/>
        </p:scale>
        <p:origin x="145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CE83F-51D0-4DAA-B38A-53002111591F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0A95E-F9C9-48ED-8749-16D230AD9D0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4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A95E-F9C9-48ED-8749-16D230AD9D0B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747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1 – As</a:t>
            </a:r>
            <a:r>
              <a:rPr lang="pt-BR" baseline="0" dirty="0" smtClean="0"/>
              <a:t> desinências da 2ª declinação são praticamente iguais. Isso é bom porque facilita a memorização. Basta você lembrar do </a:t>
            </a:r>
            <a:r>
              <a:rPr lang="pt-BR" sz="1200" dirty="0" smtClean="0"/>
              <a:t>OS-OU-OI-ON-Ê e você já sabe as desinências</a:t>
            </a:r>
            <a:r>
              <a:rPr lang="pt-BR" sz="1200" baseline="0" dirty="0" smtClean="0"/>
              <a:t> da 2ª declinação dos substantivos masculinos e femininos. As desinências dos substantivos neutros são bastante fáceis também já que você tem três vezes a terminação ON, o genitivo OU e o dativo Oi são os mesmos dos substantivos masculinos. As desinências do neutro, portanto são ON-OU-Oi-ON-ON.</a:t>
            </a:r>
          </a:p>
          <a:p>
            <a:r>
              <a:rPr lang="pt-BR" sz="1200" baseline="0" dirty="0" smtClean="0"/>
              <a:t>2 – O fato dessas terminações serem tão parecidas indica que você deve memorizar o gênero do substantivo juntamente com o próprio substantivo. Afinal a terminação não indica o gênero e algumas palavras que no Português são masculinas, no grego são femininas e vice-versa, ou neutras. São poucas as palavras femininas em segunda declinação.</a:t>
            </a:r>
          </a:p>
          <a:p>
            <a:r>
              <a:rPr lang="pt-BR" sz="1200" baseline="0" dirty="0" smtClean="0"/>
              <a:t>3 – praticamente a mesma coisa acontece com as desinências do plural, como você verá na próxima tabela.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A95E-F9C9-48ED-8749-16D230AD9D0B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36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A95E-F9C9-48ED-8749-16D230AD9D0B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90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A95E-F9C9-48ED-8749-16D230AD9D0B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990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Sobre essa discussão</a:t>
            </a:r>
            <a:r>
              <a:rPr lang="pt-BR" baseline="0" dirty="0" smtClean="0"/>
              <a:t> veja Wallace, 2009, p. 32-34.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A95E-F9C9-48ED-8749-16D230AD9D0B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933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Na leitura do dativo não se lê o Iota subscrito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A95E-F9C9-48ED-8749-16D230AD9D0B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448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A95E-F9C9-48ED-8749-16D230AD9D0B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210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A95E-F9C9-48ED-8749-16D230AD9D0B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657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A95E-F9C9-48ED-8749-16D230AD9D0B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1266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 smtClean="0"/>
              <a:t> Sufixos # Terminações # Desinência 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Caro aluno, essas tabelas</a:t>
            </a:r>
            <a:r>
              <a:rPr lang="pt-BR" baseline="0" dirty="0" smtClean="0"/>
              <a:t> estão dentre as coisas mais importantes que você deve conhecer para dominar o Grego. Você deve memorizá-las. Use músicas, associassões e quaisquer outros recursos que facilitem a memorização. Você deve conhecer decor a ordem dos casos: Nominativo, genitivo, dativos, acusativo e vocativo. E deve conhecer também as terminações. </a:t>
            </a:r>
          </a:p>
          <a:p>
            <a:pPr>
              <a:buFont typeface="Arial" pitchFamily="34" charset="0"/>
              <a:buChar char="•"/>
            </a:pPr>
            <a:r>
              <a:rPr lang="pt-BR" baseline="0" dirty="0" smtClean="0"/>
              <a:t> Para decorar as terminações da 2ª declinação no singular eu usei o seguinte recurso: OS-OU-OI-ON-E. OS-OU-OI-ON-E é uma palavra inventada que ajunta todas as terminações que voce deve decorar. Quais são, então, os sufixos da 2ª declinação no masculino singular? OS-OU-OI-ON-E. OS-OU-OI-ON-E é a resposta.</a:t>
            </a:r>
          </a:p>
          <a:p>
            <a:pPr>
              <a:buFont typeface="Arial" pitchFamily="34" charset="0"/>
              <a:buChar char="•"/>
            </a:pPr>
            <a:r>
              <a:rPr lang="pt-BR" baseline="0" dirty="0" smtClean="0"/>
              <a:t> Para decorar as terminações da 2ª declinação maculino plural você também pode ajuntá-las na seguinte expressão: Oi, Ó Nóis Ous, Ói.</a:t>
            </a:r>
          </a:p>
          <a:p>
            <a:pPr>
              <a:buFont typeface="Arial" pitchFamily="34" charset="0"/>
              <a:buChar char="•"/>
            </a:pPr>
            <a:r>
              <a:rPr lang="pt-BR" baseline="0" dirty="0" smtClean="0"/>
              <a:t> Decorar esses sufixos é de suma importância, pois alguns deles se repetem também nos demais gêneros e nas outras declinações, outros mudam apenas em detalhes.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BR" baseline="0" dirty="0" smtClean="0"/>
              <a:t> Aprendendo essas duas tabelas, portanto, você terá praticamente garantido a sua aprendizagem do sistema nominal da língua grega! </a:t>
            </a:r>
            <a:r>
              <a:rPr lang="pt-BR" sz="1200" dirty="0" smtClean="0"/>
              <a:t>OS-OU-OI-ON-Ê!</a:t>
            </a:r>
            <a:r>
              <a:rPr lang="pt-BR" sz="1200" baseline="0" dirty="0" smtClean="0"/>
              <a:t> ... </a:t>
            </a:r>
            <a:r>
              <a:rPr lang="pt-BR" sz="1200" dirty="0" smtClean="0"/>
              <a:t>Oi, Ó N-óis Ous, Ói.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A95E-F9C9-48ED-8749-16D230AD9D0B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07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EAA6A-6468-4784-B270-CC52D299C93D}" type="datetimeFigureOut">
              <a:rPr lang="pt-BR" smtClean="0"/>
              <a:pPr/>
              <a:t>19/06/2013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C1E7E-AFEA-4866-9AD0-31CF36F70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_" TargetMode="External"/><Relationship Id="rId2" Type="http://schemas.openxmlformats.org/officeDocument/2006/relationships/hyperlink" Target="http://pt.wikipedia.org/wiki/Predicativo_do_sujeito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_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_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P\Desktop\Alfa.wa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ulete.uol.com.br/site.php?mdl=aulete_digital&amp;op=loadVerbete&amp;pesquisa=1&amp;palavra=substantivo&amp;x=12&amp;y=1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iberam.pt/dlpo/default.aspx?pal=substantivo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7200" b="1" cap="sm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Grego Bíblico</a:t>
            </a:r>
            <a:endParaRPr lang="pt-BR" sz="7200" b="1" cap="sm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1600" dirty="0" smtClean="0"/>
              <a:t>Introdução aos Substantivos</a:t>
            </a:r>
          </a:p>
          <a:p>
            <a:r>
              <a:rPr lang="pt-BR" sz="1600" dirty="0"/>
              <a:t>e</a:t>
            </a:r>
            <a:endParaRPr lang="pt-BR" sz="1600" dirty="0" smtClean="0"/>
          </a:p>
          <a:p>
            <a:r>
              <a:rPr lang="pt-BR" sz="1600" dirty="0" smtClean="0"/>
              <a:t>Substantivos de 2ª Declinação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Casos</a:t>
            </a:r>
            <a:r>
              <a:rPr lang="en-US" b="1" dirty="0" smtClean="0"/>
              <a:t> dos </a:t>
            </a:r>
            <a:r>
              <a:rPr lang="en-US" b="1" dirty="0" err="1" smtClean="0"/>
              <a:t>Substantivos</a:t>
            </a:r>
            <a:r>
              <a:rPr lang="en-US" b="1" dirty="0" smtClean="0"/>
              <a:t> </a:t>
            </a:r>
            <a:r>
              <a:rPr lang="en-US" b="1" dirty="0" err="1" smtClean="0"/>
              <a:t>Gregos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290" y="1600200"/>
            <a:ext cx="7500990" cy="4972072"/>
          </a:xfrm>
        </p:spPr>
        <p:txBody>
          <a:bodyPr>
            <a:normAutofit fontScale="92500"/>
          </a:bodyPr>
          <a:lstStyle/>
          <a:p>
            <a:r>
              <a:rPr lang="en-US" b="1" i="1" dirty="0" err="1" smtClean="0"/>
              <a:t>Nominativo</a:t>
            </a:r>
            <a:r>
              <a:rPr lang="en-US" dirty="0" smtClean="0"/>
              <a:t>: é </a:t>
            </a:r>
            <a:r>
              <a:rPr lang="en-US" dirty="0" err="1" smtClean="0"/>
              <a:t>usado</a:t>
            </a:r>
            <a:r>
              <a:rPr lang="en-US" dirty="0" smtClean="0"/>
              <a:t> </a:t>
            </a:r>
            <a:r>
              <a:rPr lang="en-US" dirty="0" err="1" smtClean="0"/>
              <a:t>principalmente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indicar</a:t>
            </a:r>
            <a:r>
              <a:rPr lang="en-US" dirty="0" smtClean="0"/>
              <a:t> o </a:t>
            </a:r>
            <a:r>
              <a:rPr lang="en-US" dirty="0" err="1" smtClean="0"/>
              <a:t>sujeito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frase</a:t>
            </a:r>
            <a:r>
              <a:rPr lang="en-US" dirty="0" smtClean="0"/>
              <a:t>, </a:t>
            </a:r>
            <a:r>
              <a:rPr lang="en-US" dirty="0" err="1" smtClean="0"/>
              <a:t>aquele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normalmente</a:t>
            </a:r>
            <a:r>
              <a:rPr lang="en-US" dirty="0" smtClean="0"/>
              <a:t> </a:t>
            </a:r>
            <a:r>
              <a:rPr lang="en-US" dirty="0" err="1" smtClean="0"/>
              <a:t>pratica</a:t>
            </a:r>
            <a:r>
              <a:rPr lang="en-US" dirty="0" smtClean="0"/>
              <a:t> a </a:t>
            </a:r>
            <a:r>
              <a:rPr lang="en-US" dirty="0" err="1" smtClean="0"/>
              <a:t>ação</a:t>
            </a:r>
            <a:r>
              <a:rPr lang="en-US" dirty="0" smtClean="0"/>
              <a:t>. </a:t>
            </a:r>
            <a:r>
              <a:rPr lang="en-US" dirty="0" err="1" smtClean="0"/>
              <a:t>Pode</a:t>
            </a:r>
            <a:r>
              <a:rPr lang="en-US" dirty="0" smtClean="0"/>
              <a:t> ser </a:t>
            </a:r>
            <a:r>
              <a:rPr lang="en-US" dirty="0" err="1" smtClean="0"/>
              <a:t>usado</a:t>
            </a:r>
            <a:r>
              <a:rPr lang="en-US" dirty="0" smtClean="0"/>
              <a:t> </a:t>
            </a: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>
                <a:hlinkClick r:id="rId2" tooltip="Uma característica atribuída ao sujeito por meio dos verbos ser/estar. Carlos é homem. Predicativo do sujeito: homem."/>
              </a:rPr>
              <a:t>predicativo</a:t>
            </a:r>
            <a:r>
              <a:rPr lang="en-US" dirty="0" smtClean="0">
                <a:hlinkClick r:id="rId2" tooltip="Uma característica atribuída ao sujeito por meio dos verbos ser/estar. Carlos é homem. Predicativo do sujeito: homem."/>
              </a:rPr>
              <a:t> do </a:t>
            </a:r>
            <a:r>
              <a:rPr lang="en-US" dirty="0" err="1" smtClean="0">
                <a:hlinkClick r:id="rId2" tooltip="Uma característica atribuída ao sujeito por meio dos verbos ser/estar. Carlos é homem. Predicativo do sujeito: homem."/>
              </a:rPr>
              <a:t>sujeito</a:t>
            </a:r>
            <a:r>
              <a:rPr lang="en-US" dirty="0" smtClean="0"/>
              <a:t>.</a:t>
            </a:r>
          </a:p>
          <a:p>
            <a:r>
              <a:rPr lang="en-US" b="1" dirty="0" err="1" smtClean="0"/>
              <a:t>Genitivo</a:t>
            </a:r>
            <a:r>
              <a:rPr lang="en-US" dirty="0" smtClean="0"/>
              <a:t>: O </a:t>
            </a:r>
            <a:r>
              <a:rPr lang="en-US" dirty="0" err="1" smtClean="0"/>
              <a:t>genitivo</a:t>
            </a:r>
            <a:r>
              <a:rPr lang="en-US" dirty="0" smtClean="0"/>
              <a:t> tem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volta</a:t>
            </a:r>
            <a:r>
              <a:rPr lang="en-US" dirty="0" smtClean="0"/>
              <a:t> de 30 </a:t>
            </a:r>
            <a:r>
              <a:rPr lang="en-US" dirty="0" err="1" smtClean="0"/>
              <a:t>usos</a:t>
            </a:r>
            <a:r>
              <a:rPr lang="en-US" dirty="0" smtClean="0"/>
              <a:t> </a:t>
            </a:r>
            <a:r>
              <a:rPr lang="en-US" dirty="0" err="1" smtClean="0"/>
              <a:t>sintáticos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!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hora</a:t>
            </a:r>
            <a:r>
              <a:rPr lang="en-US" dirty="0" smtClean="0"/>
              <a:t>, no </a:t>
            </a:r>
            <a:r>
              <a:rPr lang="en-US" dirty="0" err="1" smtClean="0"/>
              <a:t>entanto</a:t>
            </a:r>
            <a:r>
              <a:rPr lang="en-US" dirty="0" smtClean="0"/>
              <a:t>, serve-</a:t>
            </a:r>
            <a:r>
              <a:rPr lang="en-US" dirty="0" err="1" smtClean="0"/>
              <a:t>nos</a:t>
            </a:r>
            <a:r>
              <a:rPr lang="en-US" dirty="0" smtClean="0"/>
              <a:t> saber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seu</a:t>
            </a:r>
            <a:r>
              <a:rPr lang="en-US" dirty="0" smtClean="0"/>
              <a:t> principal </a:t>
            </a:r>
            <a:r>
              <a:rPr lang="en-US" dirty="0" err="1" smtClean="0"/>
              <a:t>uso</a:t>
            </a:r>
            <a:r>
              <a:rPr lang="en-US" dirty="0" smtClean="0"/>
              <a:t> </a:t>
            </a:r>
            <a:r>
              <a:rPr lang="en-US" dirty="0" err="1" smtClean="0"/>
              <a:t>indica</a:t>
            </a:r>
            <a:r>
              <a:rPr lang="en-US" dirty="0" smtClean="0"/>
              <a:t> posse. </a:t>
            </a:r>
            <a:r>
              <a:rPr lang="en-US" dirty="0" err="1" smtClean="0"/>
              <a:t>Ele</a:t>
            </a:r>
            <a:r>
              <a:rPr lang="en-US" dirty="0" smtClean="0"/>
              <a:t> é </a:t>
            </a:r>
            <a:r>
              <a:rPr lang="en-US" dirty="0" err="1" smtClean="0"/>
              <a:t>traduzido</a:t>
            </a:r>
            <a:r>
              <a:rPr lang="en-US" dirty="0" smtClean="0"/>
              <a:t>,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maioria</a:t>
            </a:r>
            <a:r>
              <a:rPr lang="en-US" dirty="0" smtClean="0"/>
              <a:t> das </a:t>
            </a:r>
            <a:r>
              <a:rPr lang="en-US" dirty="0" err="1" smtClean="0"/>
              <a:t>vezes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meio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palavra</a:t>
            </a:r>
            <a:r>
              <a:rPr lang="en-US" dirty="0" smtClean="0"/>
              <a:t> “de”.</a:t>
            </a:r>
          </a:p>
        </p:txBody>
      </p:sp>
      <p:sp>
        <p:nvSpPr>
          <p:cNvPr id="4" name="TextBox 3">
            <a:hlinkClick r:id="rId3" action="ppaction://hlinkfile" tooltip="Cada caso pode exercer diversas funções sintáticas em uma frase. As funções que apresentamos aqui são as principais. Para mais informações veja Wallace, 2009, p. 31s"/>
          </p:cNvPr>
          <p:cNvSpPr txBox="1"/>
          <p:nvPr/>
        </p:nvSpPr>
        <p:spPr>
          <a:xfrm rot="21212471">
            <a:off x="265024" y="2285992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!</a:t>
            </a:r>
            <a:endParaRPr lang="pt-BR" sz="13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Casos</a:t>
            </a:r>
            <a:r>
              <a:rPr lang="en-US" b="1" dirty="0" smtClean="0"/>
              <a:t> dos </a:t>
            </a:r>
            <a:r>
              <a:rPr lang="en-US" b="1" dirty="0" err="1" smtClean="0"/>
              <a:t>Substantivos</a:t>
            </a:r>
            <a:r>
              <a:rPr lang="en-US" b="1" dirty="0" smtClean="0"/>
              <a:t> </a:t>
            </a:r>
            <a:r>
              <a:rPr lang="en-US" b="1" dirty="0" err="1" smtClean="0"/>
              <a:t>Gregos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290" y="1600200"/>
            <a:ext cx="7500990" cy="504351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Dativo</a:t>
            </a:r>
            <a:r>
              <a:rPr lang="en-US" dirty="0" smtClean="0"/>
              <a:t>: é </a:t>
            </a:r>
            <a:r>
              <a:rPr lang="en-US" dirty="0" err="1" smtClean="0"/>
              <a:t>usado</a:t>
            </a:r>
            <a:r>
              <a:rPr lang="en-US" dirty="0" smtClean="0"/>
              <a:t> </a:t>
            </a:r>
            <a:r>
              <a:rPr lang="en-US" dirty="0" err="1" smtClean="0"/>
              <a:t>principalmente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indicar</a:t>
            </a:r>
            <a:r>
              <a:rPr lang="en-US" dirty="0" smtClean="0"/>
              <a:t> o </a:t>
            </a:r>
            <a:r>
              <a:rPr lang="en-US" dirty="0" err="1" smtClean="0"/>
              <a:t>objeto</a:t>
            </a:r>
            <a:r>
              <a:rPr lang="en-US" dirty="0" smtClean="0"/>
              <a:t> </a:t>
            </a:r>
            <a:r>
              <a:rPr lang="en-US" dirty="0" err="1" smtClean="0"/>
              <a:t>indireto</a:t>
            </a:r>
            <a:r>
              <a:rPr lang="en-US" dirty="0" smtClean="0"/>
              <a:t>, </a:t>
            </a:r>
            <a:r>
              <a:rPr lang="en-US" dirty="0" err="1" smtClean="0"/>
              <a:t>mas</a:t>
            </a:r>
            <a:r>
              <a:rPr lang="en-US" dirty="0" smtClean="0"/>
              <a:t> </a:t>
            </a:r>
            <a:r>
              <a:rPr lang="en-US" dirty="0" err="1" smtClean="0"/>
              <a:t>abrange</a:t>
            </a:r>
            <a:r>
              <a:rPr lang="en-US" dirty="0" smtClean="0"/>
              <a:t> </a:t>
            </a:r>
            <a:r>
              <a:rPr lang="en-US" dirty="0" err="1" smtClean="0"/>
              <a:t>também</a:t>
            </a:r>
            <a:r>
              <a:rPr lang="en-US" dirty="0" smtClean="0"/>
              <a:t> as </a:t>
            </a:r>
            <a:r>
              <a:rPr lang="en-US" dirty="0" err="1" smtClean="0"/>
              <a:t>idéias</a:t>
            </a:r>
            <a:r>
              <a:rPr lang="en-US" dirty="0" smtClean="0"/>
              <a:t> de </a:t>
            </a:r>
            <a:r>
              <a:rPr lang="en-US" dirty="0" err="1" smtClean="0"/>
              <a:t>finalidade</a:t>
            </a:r>
            <a:r>
              <a:rPr lang="en-US" dirty="0" smtClean="0"/>
              <a:t> (</a:t>
            </a:r>
            <a:r>
              <a:rPr lang="en-US" dirty="0" err="1" smtClean="0"/>
              <a:t>para</a:t>
            </a:r>
            <a:r>
              <a:rPr lang="en-US" dirty="0" smtClean="0"/>
              <a:t>), </a:t>
            </a:r>
            <a:r>
              <a:rPr lang="en-US" dirty="0" err="1" smtClean="0"/>
              <a:t>instrumentalidade</a:t>
            </a:r>
            <a:r>
              <a:rPr lang="en-US" dirty="0" smtClean="0"/>
              <a:t> (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meio</a:t>
            </a:r>
            <a:r>
              <a:rPr lang="en-US" dirty="0" smtClean="0"/>
              <a:t> de) e </a:t>
            </a:r>
            <a:r>
              <a:rPr lang="en-US" dirty="0" err="1" smtClean="0"/>
              <a:t>localidade</a:t>
            </a:r>
            <a:r>
              <a:rPr lang="en-US" dirty="0" smtClean="0"/>
              <a:t> (</a:t>
            </a:r>
            <a:r>
              <a:rPr lang="en-US" dirty="0" err="1" smtClean="0"/>
              <a:t>em</a:t>
            </a:r>
            <a:r>
              <a:rPr lang="en-US" dirty="0" smtClean="0"/>
              <a:t>).</a:t>
            </a:r>
          </a:p>
          <a:p>
            <a:r>
              <a:rPr lang="en-US" b="1" dirty="0" err="1" smtClean="0"/>
              <a:t>Acusativo</a:t>
            </a:r>
            <a:r>
              <a:rPr lang="en-US" dirty="0" smtClean="0"/>
              <a:t>:  </a:t>
            </a:r>
            <a:r>
              <a:rPr lang="en-US" dirty="0" err="1" smtClean="0"/>
              <a:t>aponta</a:t>
            </a:r>
            <a:r>
              <a:rPr lang="en-US" dirty="0" smtClean="0"/>
              <a:t> o </a:t>
            </a:r>
            <a:r>
              <a:rPr lang="en-US" dirty="0" err="1" smtClean="0"/>
              <a:t>objeto</a:t>
            </a:r>
            <a:r>
              <a:rPr lang="en-US" dirty="0" smtClean="0"/>
              <a:t> </a:t>
            </a:r>
            <a:r>
              <a:rPr lang="en-US" dirty="0" err="1" smtClean="0"/>
              <a:t>direto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frase</a:t>
            </a:r>
            <a:r>
              <a:rPr lang="en-US" dirty="0" smtClean="0"/>
              <a:t>. </a:t>
            </a:r>
            <a:r>
              <a:rPr lang="en-US" dirty="0" err="1" smtClean="0"/>
              <a:t>Aquele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sofre</a:t>
            </a:r>
            <a:r>
              <a:rPr lang="en-US" dirty="0" smtClean="0"/>
              <a:t> a </a:t>
            </a:r>
            <a:r>
              <a:rPr lang="en-US" dirty="0" err="1" smtClean="0"/>
              <a:t>ação</a:t>
            </a:r>
            <a:r>
              <a:rPr lang="en-US" dirty="0" smtClean="0"/>
              <a:t> do </a:t>
            </a:r>
            <a:r>
              <a:rPr lang="en-US" dirty="0" err="1" smtClean="0"/>
              <a:t>verbo</a:t>
            </a:r>
            <a:r>
              <a:rPr lang="en-US" dirty="0" smtClean="0"/>
              <a:t>.</a:t>
            </a:r>
          </a:p>
          <a:p>
            <a:r>
              <a:rPr lang="en-US" b="1" dirty="0" err="1" smtClean="0"/>
              <a:t>Vocativo</a:t>
            </a:r>
            <a:r>
              <a:rPr lang="en-US" dirty="0" smtClean="0"/>
              <a:t>: é </a:t>
            </a:r>
            <a:r>
              <a:rPr lang="en-US" dirty="0" err="1" smtClean="0"/>
              <a:t>usado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exclamação</a:t>
            </a:r>
            <a:r>
              <a:rPr lang="en-US" dirty="0" smtClean="0"/>
              <a:t>, </a:t>
            </a:r>
            <a:r>
              <a:rPr lang="en-US" dirty="0" err="1" smtClean="0"/>
              <a:t>invocação</a:t>
            </a:r>
            <a:r>
              <a:rPr lang="en-US" dirty="0" smtClean="0"/>
              <a:t> e </a:t>
            </a:r>
            <a:r>
              <a:rPr lang="en-US" dirty="0" err="1" smtClean="0"/>
              <a:t>chamamento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>
            <a:hlinkClick r:id="rId2" action="ppaction://hlinkfile" tooltip="Cada caso pode exercer diversas funções sintáticas em uma frase. As funções que apresentamos aqui são as principais. Para mais informações veja Wallace, 2009, p. 31s"/>
          </p:cNvPr>
          <p:cNvSpPr txBox="1"/>
          <p:nvPr/>
        </p:nvSpPr>
        <p:spPr>
          <a:xfrm rot="21212471">
            <a:off x="265024" y="2285992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!</a:t>
            </a:r>
            <a:endParaRPr lang="pt-BR" sz="13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Casos: exemplo</a:t>
            </a:r>
            <a:endParaRPr lang="pt-B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49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Paulo. Função Sintática: Está no nominativo e funcionando como sujeito da frase. Análise Morfológica: Substantivo Nominativo Masculino Singular."/>
              </a:rPr>
              <a:t>Παῦλος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apóstolo. Função Sintática: Está no nominativo e funcionando como um aposto para &quot;Paulo&quot;. Análise Morfológica: Substantivo Nominativo Masculino Singular."/>
              </a:rPr>
              <a:t>ἀπόστολος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de Cristo Jesus. Função Sintática: As palavras estão no genitivo e apontam posse: Paulo é um apóstolo &quot;de Jesus Cristo&quot;: Jesus é a origem de seu apostolado. Análise Morfológica: Subst. Genitivo Masc Sg."/>
              </a:rPr>
              <a:t>Χριστοῦ Ἰησοῦ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Preposição: por, por meio de, através"/>
              </a:rPr>
              <a:t>διὰ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1500" u="sng" dirty="0" smtClean="0">
                <a:latin typeface="Times New Roman" pitchFamily="18" charset="0"/>
                <a:cs typeface="Times New Roman" pitchFamily="18" charset="0"/>
              </a:rPr>
              <a:t>    nominativo              nominativo                                  genitivos</a:t>
            </a:r>
          </a:p>
          <a:p>
            <a:pPr marL="0" indent="0">
              <a:buNone/>
            </a:pPr>
            <a:endParaRPr lang="pt-BR" sz="1500" u="sng" dirty="0" smtClean="0">
              <a:latin typeface="Times New Roman" pitchFamily="18" charset="0"/>
              <a:cs typeface="Times New Roman" pitchFamily="18" charset="0"/>
              <a:hlinkClick r:id="rId4" action="ppaction://hlinkfile" tooltip="de vontade. Análise Sintática: O subsntivo combina com a preposição que &quot;pede&quot; um genitivo. Novamente esse genitivo descreve origem: a vontade de Deus é a origem do apostololado de Paulo Análise Morfológica: Substantivo Genitivo Neutro Sg."/>
            </a:endParaRPr>
          </a:p>
          <a:p>
            <a:pPr marL="0" indent="0">
              <a:buNone/>
            </a:pP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de vontade. Função Sintática: O substantivo combina com a preposição que &quot;pede&quot; um genitivo. Novamente esse genitivo descreve origem: a vontade de Deus é a origem do apostololado de Paulo. Análise Morfológica: Substantivo Genitivo Neutro Sg."/>
              </a:rPr>
              <a:t>θελήματος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de Deus. Função Sintática: genitivo apontando quem é o dono da vontade que causou o apostolado de Paulo. Análise Morfológica: Subst. Genitivo Masc Sg."/>
              </a:rPr>
              <a:t>θεοῦ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para os santos. Função Sintática: A idéia do dativo aqui está em que Paulo envia esta carta &quot;para os santos&quot;. Funciona aqui como um objeto indireto de um verbo implícito: enviar. Análise Morfológica: Adjetivo Dativo Masc. Plural."/>
              </a:rPr>
              <a:t>τοῖς ἁγίοις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que estão. Análise Morfológica: Art + Verbo Particípio Presente Ativo Dativo Masculino 2 Pessoal do Plural."/>
              </a:rPr>
              <a:t>τοῖς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que estão. Análise Morfológica: Art + Verbo Particípio Presente Ativo Dativo Masculino 3 Pessoal do Plural."/>
              </a:rPr>
              <a:t>οὖσιν </a:t>
            </a:r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1500" u="sng" dirty="0" smtClean="0">
                <a:latin typeface="Times New Roman" pitchFamily="18" charset="0"/>
                <a:cs typeface="Times New Roman" pitchFamily="18" charset="0"/>
              </a:rPr>
              <a:t>           genitivo                genitivo                dativo                            dativo</a:t>
            </a:r>
          </a:p>
          <a:p>
            <a:pPr marL="0" indent="0">
              <a:buNone/>
            </a:pPr>
            <a:endParaRPr lang="pt-BR" sz="1500" u="sng" dirty="0" smtClean="0">
              <a:latin typeface="Times New Roman" pitchFamily="18" charset="0"/>
              <a:cs typeface="Times New Roman" pitchFamily="18" charset="0"/>
              <a:hlinkClick r:id="rId4" action="ppaction://hlinkfile" tooltip="Preposição: em"/>
            </a:endParaRPr>
          </a:p>
          <a:p>
            <a:pPr marL="0" indent="0">
              <a:buNone/>
            </a:pP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Preposição: em"/>
              </a:rPr>
              <a:t>ἐν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Éfeso. Função Sintática: Dativo Locativo. Análise Morfológica: Substantivo Dativo Feminino Sg."/>
              </a:rPr>
              <a:t>Ἐφέσῳ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e. Análise Morfológica: Conjunção Coordenativa Aditiva"/>
              </a:rPr>
              <a:t>καὶ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fiéis. Dativo, pois é um outro adjetivo que funciona como substantivo, para indicar os recipientes da carta. A carta é, portanto, &quot;para os santos ... e fiéis&quot;. Análise Morfológica: Adjetivo Dativo Masculino Plural."/>
              </a:rPr>
              <a:t>πιστοῖς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Preposição: em"/>
              </a:rPr>
              <a:t>ἐν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Cristo. Função Sintática: Dativo Locativo. Análise Morfológica: Substantivo Dativo Masculino Sg."/>
              </a:rPr>
              <a:t>Χριστῷ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Jesus. Função Sintática: Dativo Locativo. Análise Morfológica: Substantivo Dativo Masculino Sg. A forma dativa do nome de Jesus é peculiar, mantendo a forma do genitivo."/>
              </a:rPr>
              <a:t>Ἰησοῦ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· </a:t>
            </a:r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1500" u="sng" dirty="0" smtClean="0">
                <a:latin typeface="Times New Roman" pitchFamily="18" charset="0"/>
                <a:cs typeface="Times New Roman" pitchFamily="18" charset="0"/>
              </a:rPr>
              <a:t>                   dativo                           dativo                             dativo               dativo</a:t>
            </a:r>
          </a:p>
          <a:p>
            <a:pPr marL="0" indent="0">
              <a:buNone/>
            </a:pPr>
            <a:endParaRPr lang="pt-BR" sz="1500" u="sng" dirty="0" smtClean="0">
              <a:latin typeface="Times New Roman" pitchFamily="18" charset="0"/>
              <a:cs typeface="Times New Roman" pitchFamily="18" charset="0"/>
              <a:hlinkClick r:id="rId4" action="ppaction://hlinkfile" tooltip="graça. Função Sintática: sujeito. Análise Morfológica: Substantivo Nominativo Feminino Singular."/>
            </a:endParaRPr>
          </a:p>
          <a:p>
            <a:pPr marL="0" indent="0">
              <a:buNone/>
            </a:pP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graça. Função Sintática: sujeito. Análise Morfológica: Substantivo Nominativo Feminino Singular."/>
              </a:rPr>
              <a:t>χάρις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para vós. Função Sintática: Objeto indireto. Análise Morfológica: Pronome Dativo da 2 Pessoa do Plural"/>
              </a:rPr>
              <a:t>ὑμῖν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e. Conjunção Coordenativa Aditiva"/>
              </a:rPr>
              <a:t>καὶ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paz. Função Sintática: sujeito. Análise Morfológica: Substantivo Nominativo Feminino Singular."/>
              </a:rPr>
              <a:t>εἰρήνη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de. Preposição: de (indicando origem), da parte de, a partir de"/>
              </a:rPr>
              <a:t>ἀπὸ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Deus. Função Sintática: Deus como o doador da graça e paz que são rogadas sobre os Efésios. É um genitivo de origem. Análise Morfológica: Substantivo Genitivo Masc. Sg."/>
              </a:rPr>
              <a:t>θεοῦ</a:t>
            </a:r>
            <a:r>
              <a:rPr lang="pt-B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Pai. Função Sintática: adjetiva Deus. Análise Morfológica: Substantivo Genitivo Masc. Sg."/>
              </a:rPr>
              <a:t>πατρὸς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nosso. Função Sintática: Genitivo de posse, indicando que Deus é o nosso pai. Análise Morfológica: Pronome Genitivo da 1 Pessoa do Plural."/>
              </a:rPr>
              <a:t>ἡμῶν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1500" u="sng" dirty="0" smtClean="0">
                <a:latin typeface="Times New Roman" pitchFamily="18" charset="0"/>
                <a:cs typeface="Times New Roman" pitchFamily="18" charset="0"/>
              </a:rPr>
              <a:t>nominativo    dativo                     nominativo                      genitivo        genitivo          genitivo</a:t>
            </a:r>
          </a:p>
          <a:p>
            <a:pPr marL="0" indent="0">
              <a:buNone/>
            </a:pPr>
            <a:endParaRPr lang="pt-BR" sz="1500" u="sng" dirty="0" smtClean="0">
              <a:latin typeface="Times New Roman" pitchFamily="18" charset="0"/>
              <a:cs typeface="Times New Roman" pitchFamily="18" charset="0"/>
              <a:hlinkClick r:id="rId4" action="ppaction://hlinkfile" tooltip="e. Análise Morfológica: Conjunção Coordenativa Aditiva"/>
            </a:endParaRPr>
          </a:p>
          <a:p>
            <a:pPr marL="0" indent="0">
              <a:buNone/>
            </a:pP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e. Análise Morfológica: Conjunção Coordenativa Aditiva"/>
              </a:rPr>
              <a:t>καὶ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Senhor. Função Sintática: adjetivar Jesus Cristo. Análise Morfológica: Substantivo Genitivo Masculino Singular"/>
              </a:rPr>
              <a:t>κυρίου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  <a:hlinkClick r:id="rId4" action="ppaction://hlinkfile" tooltip="Jeuss Cristo. Função Sintática: origem da graça e da paz junto com o pai. Análise Morfológica: Substantivo Genitivo Masculino Sg."/>
              </a:rPr>
              <a:t>Ἰησοῦ Χριστοῦ</a:t>
            </a:r>
            <a:r>
              <a:rPr lang="el-GR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t-BR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                    genitivo                               genitivo</a:t>
            </a:r>
          </a:p>
          <a:p>
            <a:pPr marL="0" indent="0">
              <a:buNone/>
            </a:pPr>
            <a:endParaRPr lang="pt-BR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hlinkClick r:id="rId4" action="ppaction://hlinkfile" tooltip="Gaste tempo aqui. Estude. Tente entender cada palavra do texto Grego. Note como os casos funcionam dentro da frase. O texto é Efésios 1.1-2."/>
          </p:cNvPr>
          <p:cNvSpPr txBox="1"/>
          <p:nvPr/>
        </p:nvSpPr>
        <p:spPr>
          <a:xfrm rot="432351">
            <a:off x="8090662" y="232582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!</a:t>
            </a:r>
            <a:endParaRPr lang="pt-BR" sz="13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_1_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Declinações</a:t>
            </a:r>
            <a:endParaRPr lang="pt-B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Em grego, são usados, basicamente, três padrões flexivos para criar as diferentes terminações dos casos. Cada um desses padrões é chamado de ‘declinação’. A declinação seguida por determinado substantivo não tem o mínimo efeito sobre o significado da palavra. As diferentes declinações afetam somente a forma da terminação do caso.</a:t>
            </a:r>
            <a:endParaRPr lang="pt-BR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Declinações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Existem diferentes grupos de palavras gregas que usam o mesmo conjunto de desinências (terminações). A cada um desses grupos, dá-se o nome de declinação. </a:t>
            </a:r>
          </a:p>
          <a:p>
            <a:r>
              <a:rPr lang="pt-BR" dirty="0" smtClean="0"/>
              <a:t>Existem 3 declinações na língua grega: 1ª, 2ª e 3ª.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Declinações</a:t>
            </a:r>
            <a:endParaRPr lang="pt-B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1ª Declinação</a:t>
            </a:r>
            <a:r>
              <a:rPr lang="pt-BR" dirty="0" smtClean="0"/>
              <a:t>: substantivos cuja raiz termina em “α”. Ex.: γλῶσσα (língua)</a:t>
            </a:r>
          </a:p>
          <a:p>
            <a:r>
              <a:rPr lang="pt-BR" b="1" dirty="0" smtClean="0"/>
              <a:t>2ª Declinação</a:t>
            </a:r>
            <a:r>
              <a:rPr lang="pt-BR" dirty="0" smtClean="0"/>
              <a:t>: substantivos cuja raiz termina em “ο”. Ex.: ἄνθρωπος (homem)</a:t>
            </a:r>
          </a:p>
          <a:p>
            <a:r>
              <a:rPr lang="pt-BR" b="1" dirty="0" smtClean="0"/>
              <a:t>3ª Declinação</a:t>
            </a:r>
            <a:r>
              <a:rPr lang="pt-BR" dirty="0" smtClean="0"/>
              <a:t>: substantivos cuja raiz termina em consoante. Leva também o nome de declinação consoante. Ex.: πόλις (cidade)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Nesta lição veremos apenas a  segunda declinação. </a:t>
            </a:r>
          </a:p>
          <a:p>
            <a:endParaRPr lang="pt-BR" dirty="0" smtClean="0"/>
          </a:p>
          <a:p>
            <a:r>
              <a:rPr lang="pt-BR" dirty="0" smtClean="0"/>
              <a:t>Começamos por ela por ser a mais simples.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420955"/>
            <a:ext cx="7772400" cy="1470025"/>
          </a:xfrm>
        </p:spPr>
        <p:txBody>
          <a:bodyPr>
            <a:normAutofit/>
          </a:bodyPr>
          <a:lstStyle/>
          <a:p>
            <a:r>
              <a:rPr lang="pt-BR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Substantivos Gregos</a:t>
            </a:r>
            <a:endParaRPr lang="pt-BR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176730"/>
            <a:ext cx="6400800" cy="1752600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tx1"/>
                </a:solidFill>
              </a:rPr>
              <a:t>Substantivos Plurais da 2ª Declinação</a:t>
            </a:r>
            <a:endParaRPr lang="pt-B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4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pt-BR" b="1" dirty="0" smtClean="0"/>
              <a:t>Substantivos da 2ª Declinação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3264" y="1556792"/>
          <a:ext cx="8307209" cy="489654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29102"/>
                <a:gridCol w="1298370"/>
                <a:gridCol w="1409330"/>
                <a:gridCol w="1025542"/>
                <a:gridCol w="812028"/>
                <a:gridCol w="1025542"/>
                <a:gridCol w="1307295"/>
              </a:tblGrid>
              <a:tr h="69950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2000" dirty="0" smtClean="0"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US" sz="2000" dirty="0">
                        <a:latin typeface="Calibri"/>
                        <a:ea typeface="Times New Roman"/>
                      </a:endParaRPr>
                    </a:p>
                  </a:txBody>
                  <a:tcPr marL="28575" marR="28575" marT="28575" marB="28575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Masculino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Feminino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Neutro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9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Singular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Plural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Singular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Plural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Singular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Plural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Nominativo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ἄνθρωπ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ἄνθρωπ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οι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ὁδ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ὸς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ὁδ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οὶ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δῶρ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δῶρ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α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Genitivo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ἀνθρώπ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ου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ἀνθρώπ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ων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ὁδ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οῦ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ὁδ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ῶν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δώρ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ου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δώρ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ων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Dativo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ἀνθρώπ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ῳ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ἀνθρώπ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οις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ὁδ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ῷ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ὁδ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οῖς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δώρ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ῳ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δώρ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οις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Acusativo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ἄνθρωπ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ἀνθρώπ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ους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ὁδ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ὸν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ὁδ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οὺς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δῶρ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δῶρ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α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Vocativo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ἄνθρωπ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ε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ἄνθρωπ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οι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ὁδ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ὲ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ὁδ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οὶ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δῶρ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ον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δῶρ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α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85720" y="500042"/>
          <a:ext cx="2727472" cy="471197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29102"/>
                <a:gridCol w="1298370"/>
              </a:tblGrid>
              <a:tr h="121444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latin typeface="Calibri"/>
                          <a:ea typeface="Calibri"/>
                          <a:cs typeface="Times New Roman"/>
                        </a:rPr>
                        <a:t>Desinências</a:t>
                      </a:r>
                      <a:r>
                        <a:rPr lang="en-US" sz="20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20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20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latin typeface="Calibri"/>
                          <a:ea typeface="Calibri"/>
                          <a:cs typeface="Times New Roman"/>
                        </a:rPr>
                        <a:t>Declinação</a:t>
                      </a:r>
                      <a:r>
                        <a:rPr lang="en-US" sz="20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latin typeface="+mn-lt"/>
                          <a:ea typeface="Calibri"/>
                          <a:cs typeface="Times New Roman"/>
                        </a:rPr>
                        <a:t>Masculino</a:t>
                      </a:r>
                      <a:r>
                        <a:rPr lang="en-US" sz="2000" b="1" dirty="0" smtClean="0">
                          <a:latin typeface="+mn-lt"/>
                          <a:ea typeface="Calibri"/>
                          <a:cs typeface="Times New Roman"/>
                        </a:rPr>
                        <a:t> Singular</a:t>
                      </a:r>
                      <a:endParaRPr lang="en-US" sz="20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Nominativo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C00000"/>
                          </a:solidFill>
                        </a:rPr>
                        <a:t>ος</a:t>
                      </a:r>
                      <a:endParaRPr lang="en-US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Genitivo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C00000"/>
                          </a:solidFill>
                        </a:rPr>
                        <a:t>ου</a:t>
                      </a:r>
                      <a:endParaRPr lang="en-US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Dativo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rgbClr val="C00000"/>
                          </a:solidFill>
                        </a:rPr>
                        <a:t>ῳ</a:t>
                      </a:r>
                      <a:endParaRPr lang="en-US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Acusativo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C00000"/>
                          </a:solidFill>
                        </a:rPr>
                        <a:t>ον</a:t>
                      </a:r>
                      <a:endParaRPr lang="en-US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Vocativo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rgbClr val="C00000"/>
                          </a:solidFill>
                        </a:rPr>
                        <a:t>ε</a:t>
                      </a:r>
                      <a:endParaRPr lang="en-US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00430" y="1928802"/>
          <a:ext cx="2838432" cy="460624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29102"/>
                <a:gridCol w="1409330"/>
              </a:tblGrid>
              <a:tr h="69950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latin typeface="+mn-lt"/>
                          <a:ea typeface="Calibri"/>
                          <a:cs typeface="Times New Roman"/>
                        </a:rPr>
                        <a:t>Desinências</a:t>
                      </a:r>
                      <a:r>
                        <a:rPr lang="en-US" sz="2000" b="1" dirty="0" smtClean="0">
                          <a:latin typeface="+mn-lt"/>
                          <a:ea typeface="Calibri"/>
                          <a:cs typeface="Times New Roman"/>
                        </a:rPr>
                        <a:t>  2</a:t>
                      </a:r>
                      <a:r>
                        <a:rPr lang="en-US" sz="2000" b="1" baseline="30000" dirty="0" smtClean="0"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2000" b="1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latin typeface="+mn-lt"/>
                          <a:ea typeface="Calibri"/>
                          <a:cs typeface="Times New Roman"/>
                        </a:rPr>
                        <a:t>Declinação</a:t>
                      </a:r>
                      <a:r>
                        <a:rPr lang="en-US" sz="2000" b="1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latin typeface="+mn-lt"/>
                          <a:ea typeface="Calibri"/>
                          <a:cs typeface="Times New Roman"/>
                        </a:rPr>
                        <a:t>Masculino</a:t>
                      </a:r>
                      <a:r>
                        <a:rPr lang="en-US" sz="2000" b="1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smtClean="0">
                          <a:latin typeface="+mn-lt"/>
                          <a:ea typeface="Calibri"/>
                          <a:cs typeface="Times New Roman"/>
                        </a:rPr>
                        <a:t>Plural</a:t>
                      </a:r>
                    </a:p>
                  </a:txBody>
                  <a:tcPr marL="28575" marR="28575" marT="28575" marB="28575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Nominativo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C00000"/>
                          </a:solidFill>
                        </a:rPr>
                        <a:t>οι</a:t>
                      </a:r>
                      <a:endParaRPr lang="en-US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Genitivo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C00000"/>
                          </a:solidFill>
                        </a:rPr>
                        <a:t>ων</a:t>
                      </a:r>
                      <a:endParaRPr lang="en-US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Dativo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C00000"/>
                          </a:solidFill>
                        </a:rPr>
                        <a:t>οις</a:t>
                      </a:r>
                      <a:endParaRPr lang="en-US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Acusativo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C00000"/>
                          </a:solidFill>
                        </a:rPr>
                        <a:t>ους</a:t>
                      </a:r>
                      <a:endParaRPr lang="en-US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Vocativo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C00000"/>
                          </a:solidFill>
                        </a:rPr>
                        <a:t>οι</a:t>
                      </a:r>
                      <a:endParaRPr lang="en-US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2857488" y="928670"/>
            <a:ext cx="1571636" cy="1428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0" y="642918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OS-OU-OI-ON-Ê</a:t>
            </a:r>
            <a:endParaRPr lang="pt-BR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86182" y="1643050"/>
            <a:ext cx="1214446" cy="3571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72066" y="1357298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Oi, Ó N-óis Ous, Ói.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Decl_Masc_S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Decl_Masc_P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420955"/>
            <a:ext cx="7772400" cy="1470025"/>
          </a:xfrm>
        </p:spPr>
        <p:txBody>
          <a:bodyPr>
            <a:normAutofit/>
          </a:bodyPr>
          <a:lstStyle/>
          <a:p>
            <a:r>
              <a:rPr lang="pt-BR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Substantivos Gregos</a:t>
            </a:r>
            <a:endParaRPr lang="pt-BR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176730"/>
            <a:ext cx="6400800" cy="1752600"/>
          </a:xfrm>
        </p:spPr>
        <p:txBody>
          <a:bodyPr>
            <a:normAutofit/>
          </a:bodyPr>
          <a:lstStyle/>
          <a:p>
            <a:endParaRPr lang="pt-B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7158" y="1428736"/>
          <a:ext cx="6072230" cy="489654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815996"/>
                <a:gridCol w="1649872"/>
                <a:gridCol w="1303181"/>
                <a:gridCol w="1303181"/>
              </a:tblGrid>
              <a:tr h="699506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latin typeface="+mn-lt"/>
                          <a:ea typeface="Calibri"/>
                          <a:cs typeface="Times New Roman"/>
                        </a:rPr>
                        <a:t>Desinências</a:t>
                      </a: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latin typeface="+mn-lt"/>
                          <a:ea typeface="Calibri"/>
                          <a:cs typeface="Times New Roman"/>
                        </a:rPr>
                        <a:t>da</a:t>
                      </a:r>
                      <a:r>
                        <a:rPr lang="en-US" sz="2400" b="1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2400" b="1" baseline="30000" dirty="0" smtClean="0"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latin typeface="+mn-lt"/>
                          <a:ea typeface="Calibri"/>
                          <a:cs typeface="Times New Roman"/>
                        </a:rPr>
                        <a:t>Declinação</a:t>
                      </a: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 Singular</a:t>
                      </a:r>
                    </a:p>
                  </a:txBody>
                  <a:tcPr marL="28575" marR="28575" marT="28575" marB="28575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Masc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Fem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Neu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Nominativo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ὸς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Genitivo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ου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οῦ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ου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Dativo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ῳ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ῷ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ῳ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Acusativo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ὸν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Vocativo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ε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ὲ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5072066" y="1071546"/>
            <a:ext cx="1500198" cy="5000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15140" y="714356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OS-OU-OI-ON-Ê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Decl_Masc_S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7158" y="1714488"/>
          <a:ext cx="6643735" cy="489654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915095"/>
                <a:gridCol w="1888600"/>
                <a:gridCol w="1088174"/>
                <a:gridCol w="1751866"/>
              </a:tblGrid>
              <a:tr h="699506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latin typeface="+mn-lt"/>
                          <a:ea typeface="Calibri"/>
                          <a:cs typeface="Times New Roman"/>
                        </a:rPr>
                        <a:t>Desinências</a:t>
                      </a: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latin typeface="+mn-lt"/>
                          <a:ea typeface="Calibri"/>
                          <a:cs typeface="Times New Roman"/>
                        </a:rPr>
                        <a:t>da</a:t>
                      </a:r>
                      <a:r>
                        <a:rPr lang="en-US" sz="2400" b="1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2400" b="1" baseline="30000" dirty="0" smtClean="0"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latin typeface="+mn-lt"/>
                          <a:ea typeface="Calibri"/>
                          <a:cs typeface="Times New Roman"/>
                        </a:rPr>
                        <a:t>Declinação</a:t>
                      </a:r>
                      <a:r>
                        <a:rPr lang="en-US" sz="2400" b="1" dirty="0" smtClean="0">
                          <a:latin typeface="+mn-lt"/>
                          <a:ea typeface="Calibri"/>
                          <a:cs typeface="Times New Roman"/>
                        </a:rPr>
                        <a:t> Plural</a:t>
                      </a:r>
                    </a:p>
                  </a:txBody>
                  <a:tcPr marL="28575" marR="28575" marT="28575" marB="28575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Masc.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Fem.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Neutro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Nominativo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οι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οὶ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α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Genitivo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ων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ῶν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ων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Dativo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οις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οῖς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οις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Acusativo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ους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οὺς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α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  <a:tr h="69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/>
                        <a:t>Vocativo</a:t>
                      </a:r>
                      <a:endParaRPr lang="en-US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οι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οὶ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α</a:t>
                      </a:r>
                      <a:endParaRPr lang="en-US" sz="2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4214810" y="1285860"/>
            <a:ext cx="1500198" cy="5000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57884" y="928670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Oi, Ó N-óis Ous, Ói.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Decl_Masc_S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Dicas</a:t>
            </a:r>
            <a:endParaRPr lang="pt-B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/>
          </a:bodyPr>
          <a:lstStyle/>
          <a:p>
            <a:r>
              <a:rPr lang="pt-BR" dirty="0" smtClean="0"/>
              <a:t>Não se esqueça de decorar as palavras gregas usando o FlashWorks. </a:t>
            </a:r>
          </a:p>
          <a:p>
            <a:endParaRPr lang="pt-BR" dirty="0" smtClean="0"/>
          </a:p>
          <a:p>
            <a:r>
              <a:rPr lang="pt-BR" dirty="0" smtClean="0"/>
              <a:t>O sucesso do seu curso depende totalmente de sua dedicação em fazer os exercícios, investir tempo para estudar as lições (tanto online quanto do livro) e em </a:t>
            </a:r>
            <a:r>
              <a:rPr lang="pt-BR" smtClean="0"/>
              <a:t>tentar ler </a:t>
            </a:r>
            <a:r>
              <a:rPr lang="pt-BR" dirty="0" smtClean="0"/>
              <a:t>o Novo Testamento Grego diariamente (ainda que somente </a:t>
            </a:r>
            <a:r>
              <a:rPr lang="pt-BR" smtClean="0"/>
              <a:t>um versículo por dia </a:t>
            </a:r>
            <a:r>
              <a:rPr lang="pt-BR" dirty="0" smtClean="0"/>
              <a:t>para começar).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Instrução para as aulas</a:t>
            </a:r>
            <a:endParaRPr lang="pt-B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Quando você vir os símbolos </a:t>
            </a:r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pt-BR" sz="2800" dirty="0" smtClean="0"/>
              <a:t> ou </a:t>
            </a:r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pt-BR" sz="2800" dirty="0" smtClean="0"/>
              <a:t> pare com o mouse sobre eles para ler mais informações.</a:t>
            </a:r>
          </a:p>
          <a:p>
            <a:r>
              <a:rPr lang="pt-BR" sz="2800" dirty="0" smtClean="0"/>
              <a:t>Quando uma expressão dentro do texto estiver </a:t>
            </a:r>
            <a:r>
              <a:rPr lang="pt-BR" sz="2800" u="sng" dirty="0" smtClean="0">
                <a:solidFill>
                  <a:srgbClr val="0070C0"/>
                </a:solidFill>
              </a:rPr>
              <a:t>sublinhada e em azul</a:t>
            </a:r>
            <a:r>
              <a:rPr lang="pt-BR" sz="2800" dirty="0" smtClean="0"/>
              <a:t>, pare com o mouse e/ou clique para obter maiores informações.</a:t>
            </a:r>
          </a:p>
          <a:p>
            <a:r>
              <a:rPr lang="pt-BR" sz="2800" dirty="0" smtClean="0"/>
              <a:t>Quando aparecer o símbolo “    ”, clique nele para ouvir uma explicação.</a:t>
            </a:r>
            <a:endParaRPr lang="pt-BR" sz="2800" dirty="0"/>
          </a:p>
        </p:txBody>
      </p:sp>
      <p:pic>
        <p:nvPicPr>
          <p:cNvPr id="4" name="Alfa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143504" y="407194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Definições</a:t>
            </a:r>
            <a:endParaRPr lang="pt-B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85000" lnSpcReduction="10000"/>
          </a:bodyPr>
          <a:lstStyle/>
          <a:p>
            <a:r>
              <a:rPr lang="pt-BR" dirty="0" smtClean="0"/>
              <a:t>Classe de palavras que dá nome aos seres, objetos, qualidades, ações, sentimentos etc. </a:t>
            </a:r>
            <a:r>
              <a:rPr lang="pt-BR" sz="2400" dirty="0" smtClean="0"/>
              <a:t>(</a:t>
            </a:r>
            <a:r>
              <a:rPr lang="pt-BR" sz="2400" dirty="0" smtClean="0">
                <a:hlinkClick r:id="rId3"/>
              </a:rPr>
              <a:t>http://aulete.uol.com.br/site.php?mdl=aulete_digital&amp;op=loadVerbete&amp;pesquisa=1&amp;palavra=substantivo&amp;x=12&amp;y=11</a:t>
            </a:r>
            <a:r>
              <a:rPr lang="pt-BR" sz="2400" dirty="0" smtClean="0"/>
              <a:t>)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Palavra que pertence à classe de palavras que designa seres ou coisas, concretos ou abstratos, estados, processos ou qualidades. </a:t>
            </a:r>
            <a:r>
              <a:rPr lang="pt-BR" sz="2600" dirty="0" smtClean="0"/>
              <a:t>(</a:t>
            </a:r>
            <a:r>
              <a:rPr lang="pt-BR" sz="2600" dirty="0" smtClean="0">
                <a:hlinkClick r:id="rId4"/>
              </a:rPr>
              <a:t>http://www.priberam.pt/dlpo/default.aspx?pal=substantivo</a:t>
            </a:r>
            <a:r>
              <a:rPr lang="pt-BR" sz="2600" dirty="0" smtClean="0"/>
              <a:t>)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Um substantivo é uma palavra que especifica algo que possui existência, designando pessoas, animais, lugares ou coisas. (REGA e BERGMANN, 2004, p. 67).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Formação do Substantivo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r>
              <a:rPr lang="pt-BR" b="1" dirty="0" smtClean="0"/>
              <a:t>Radical + terminação</a:t>
            </a:r>
          </a:p>
          <a:p>
            <a:pPr algn="ctr">
              <a:buNone/>
            </a:pPr>
            <a:r>
              <a:rPr lang="en-US" sz="4800" dirty="0" err="1" smtClean="0">
                <a:solidFill>
                  <a:srgbClr val="FF0000"/>
                </a:solidFill>
              </a:rPr>
              <a:t>ἀνθρώπ</a:t>
            </a:r>
            <a:r>
              <a:rPr lang="en-US" sz="4800" dirty="0" smtClean="0">
                <a:solidFill>
                  <a:srgbClr val="FF0000"/>
                </a:solidFill>
              </a:rPr>
              <a:t>  + </a:t>
            </a:r>
            <a:r>
              <a:rPr lang="en-US" sz="4800" dirty="0" err="1" smtClean="0">
                <a:solidFill>
                  <a:srgbClr val="FF0000"/>
                </a:solidFill>
              </a:rPr>
              <a:t>οις</a:t>
            </a:r>
            <a:endParaRPr lang="pt-BR" sz="48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A terminação varia de acordo com o caso, com o gênero, com o número e com a declinação.</a:t>
            </a:r>
            <a:endParaRPr lang="en-US" dirty="0"/>
          </a:p>
        </p:txBody>
      </p:sp>
      <p:sp>
        <p:nvSpPr>
          <p:cNvPr id="4" name="Curved Right Arrow 3"/>
          <p:cNvSpPr/>
          <p:nvPr/>
        </p:nvSpPr>
        <p:spPr>
          <a:xfrm>
            <a:off x="2071670" y="2428868"/>
            <a:ext cx="571504" cy="92869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urved Left Arrow 4"/>
          <p:cNvSpPr/>
          <p:nvPr/>
        </p:nvSpPr>
        <p:spPr>
          <a:xfrm>
            <a:off x="6429388" y="2500306"/>
            <a:ext cx="571504" cy="85725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Definição de termos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pt-BR" b="1" dirty="0" smtClean="0"/>
              <a:t>Caso</a:t>
            </a:r>
            <a:r>
              <a:rPr lang="pt-BR" dirty="0" smtClean="0"/>
              <a:t> – diz respeito à função que uma palavra desempenha na frase. Pode ser de sujeito, objeto direto, objeto indireto etc. No grego cada função diferente é determinada pela terminação da palavra. No Grego Coinê existem os seguintes casos: nominativo, genitivo, dativo, acusativo e vocativo.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Definição de termos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pt-BR" b="1" dirty="0" smtClean="0"/>
              <a:t>Gênero</a:t>
            </a:r>
            <a:r>
              <a:rPr lang="pt-BR" dirty="0" smtClean="0"/>
              <a:t> – no grego existem três gêneros: masculino, feminino e neutro.</a:t>
            </a:r>
          </a:p>
          <a:p>
            <a:endParaRPr lang="pt-BR" dirty="0" smtClean="0"/>
          </a:p>
          <a:p>
            <a:r>
              <a:rPr lang="pt-BR" b="1" dirty="0" smtClean="0"/>
              <a:t>Número</a:t>
            </a:r>
            <a:r>
              <a:rPr lang="pt-BR" dirty="0" smtClean="0"/>
              <a:t> – no Grego Coinê existem o singular e o plural, como no português. O dual do Grego Clássico não é usado no </a:t>
            </a:r>
            <a:r>
              <a:rPr lang="pt-BR" dirty="0" err="1" smtClean="0"/>
              <a:t>Coinê</a:t>
            </a:r>
            <a:r>
              <a:rPr lang="pt-BR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Casos</a:t>
            </a:r>
            <a:r>
              <a:rPr lang="en-US" b="1" dirty="0" smtClean="0"/>
              <a:t> dos </a:t>
            </a:r>
            <a:r>
              <a:rPr lang="en-US" b="1" dirty="0" err="1" smtClean="0"/>
              <a:t>Substantivos</a:t>
            </a:r>
            <a:r>
              <a:rPr lang="en-US" b="1" dirty="0" smtClean="0"/>
              <a:t> </a:t>
            </a:r>
            <a:r>
              <a:rPr lang="en-US" b="1" dirty="0" err="1" smtClean="0"/>
              <a:t>Gregos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42981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Existem</a:t>
            </a:r>
            <a:r>
              <a:rPr lang="en-US" sz="2800" dirty="0" smtClean="0"/>
              <a:t> </a:t>
            </a:r>
            <a:r>
              <a:rPr lang="en-US" sz="2800" dirty="0" err="1" smtClean="0"/>
              <a:t>dois</a:t>
            </a:r>
            <a:r>
              <a:rPr lang="en-US" sz="2800" dirty="0" smtClean="0"/>
              <a:t> </a:t>
            </a:r>
            <a:r>
              <a:rPr lang="en-US" sz="2800" dirty="0" err="1" smtClean="0"/>
              <a:t>sistemas</a:t>
            </a:r>
            <a:r>
              <a:rPr lang="en-US" sz="2800" dirty="0" smtClean="0"/>
              <a:t> de </a:t>
            </a:r>
            <a:r>
              <a:rPr lang="en-US" sz="2800" dirty="0" err="1" smtClean="0"/>
              <a:t>estudo</a:t>
            </a:r>
            <a:r>
              <a:rPr lang="en-US" sz="2800" dirty="0" smtClean="0"/>
              <a:t> dos </a:t>
            </a:r>
            <a:r>
              <a:rPr lang="en-US" sz="2800" dirty="0" err="1" smtClean="0"/>
              <a:t>casos</a:t>
            </a:r>
            <a:r>
              <a:rPr lang="en-US" sz="2800" dirty="0" smtClean="0"/>
              <a:t> do </a:t>
            </a:r>
            <a:r>
              <a:rPr lang="en-US" sz="2800" dirty="0" err="1" smtClean="0"/>
              <a:t>Grego</a:t>
            </a:r>
            <a:r>
              <a:rPr lang="en-US" sz="2800" dirty="0" smtClean="0"/>
              <a:t> </a:t>
            </a:r>
            <a:r>
              <a:rPr lang="en-US" sz="2800" dirty="0" err="1" smtClean="0"/>
              <a:t>Coinê</a:t>
            </a:r>
            <a:r>
              <a:rPr lang="en-US" sz="2800" dirty="0" smtClean="0"/>
              <a:t>. O </a:t>
            </a:r>
            <a:r>
              <a:rPr lang="en-US" sz="2800" dirty="0" err="1" smtClean="0"/>
              <a:t>sistema</a:t>
            </a:r>
            <a:r>
              <a:rPr lang="en-US" sz="2800" dirty="0" smtClean="0"/>
              <a:t> com 5 </a:t>
            </a:r>
            <a:r>
              <a:rPr lang="en-US" sz="2800" dirty="0" err="1" smtClean="0"/>
              <a:t>casos</a:t>
            </a:r>
            <a:r>
              <a:rPr lang="en-US" sz="2800" dirty="0" smtClean="0"/>
              <a:t> e o </a:t>
            </a:r>
            <a:r>
              <a:rPr lang="en-US" sz="2800" dirty="0" err="1" smtClean="0"/>
              <a:t>sistema</a:t>
            </a:r>
            <a:r>
              <a:rPr lang="en-US" sz="2800" dirty="0" smtClean="0"/>
              <a:t> com 8.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85918" y="2928934"/>
          <a:ext cx="5357850" cy="3500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925"/>
                <a:gridCol w="2678925"/>
              </a:tblGrid>
              <a:tr h="3889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</a:t>
                      </a:r>
                      <a:r>
                        <a:rPr lang="pt-BR" baseline="0" dirty="0" smtClean="0"/>
                        <a:t> Casos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 Casos</a:t>
                      </a:r>
                      <a:endParaRPr lang="pt-BR" dirty="0"/>
                    </a:p>
                  </a:txBody>
                  <a:tcPr/>
                </a:tc>
              </a:tr>
              <a:tr h="388940">
                <a:tc>
                  <a:txBody>
                    <a:bodyPr/>
                    <a:lstStyle/>
                    <a:p>
                      <a:r>
                        <a:rPr lang="pt-BR" dirty="0" smtClean="0"/>
                        <a:t>Nominativo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Nominativo</a:t>
                      </a:r>
                      <a:endParaRPr lang="pt-BR" dirty="0"/>
                    </a:p>
                  </a:txBody>
                  <a:tcPr/>
                </a:tc>
              </a:tr>
              <a:tr h="777880">
                <a:tc>
                  <a:txBody>
                    <a:bodyPr/>
                    <a:lstStyle/>
                    <a:p>
                      <a:r>
                        <a:rPr lang="pt-BR" dirty="0" smtClean="0"/>
                        <a:t>Genitivo</a:t>
                      </a:r>
                      <a:endParaRPr lang="pt-BR" dirty="0"/>
                    </a:p>
                    <a:p>
                      <a:r>
                        <a:rPr lang="pt-BR" dirty="0" smtClean="0"/>
                        <a:t>Ablativo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Genitivo</a:t>
                      </a:r>
                      <a:endParaRPr lang="pt-BR" dirty="0"/>
                    </a:p>
                  </a:txBody>
                  <a:tcPr/>
                </a:tc>
              </a:tr>
              <a:tr h="1166821">
                <a:tc>
                  <a:txBody>
                    <a:bodyPr/>
                    <a:lstStyle/>
                    <a:p>
                      <a:r>
                        <a:rPr lang="pt-BR" dirty="0" smtClean="0"/>
                        <a:t>Locativo</a:t>
                      </a:r>
                      <a:endParaRPr lang="pt-BR" dirty="0"/>
                    </a:p>
                    <a:p>
                      <a:r>
                        <a:rPr lang="pt-BR" dirty="0" smtClean="0"/>
                        <a:t>Instrumental</a:t>
                      </a:r>
                      <a:endParaRPr lang="pt-BR" dirty="0"/>
                    </a:p>
                    <a:p>
                      <a:r>
                        <a:rPr lang="pt-BR" dirty="0" smtClean="0"/>
                        <a:t>Dativo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 smtClean="0"/>
                    </a:p>
                    <a:p>
                      <a:r>
                        <a:rPr lang="pt-BR" dirty="0" smtClean="0"/>
                        <a:t>Dativo</a:t>
                      </a:r>
                      <a:endParaRPr lang="pt-BR" dirty="0"/>
                    </a:p>
                  </a:txBody>
                  <a:tcPr/>
                </a:tc>
              </a:tr>
              <a:tr h="388940">
                <a:tc>
                  <a:txBody>
                    <a:bodyPr/>
                    <a:lstStyle/>
                    <a:p>
                      <a:r>
                        <a:rPr lang="pt-BR" dirty="0" smtClean="0"/>
                        <a:t>Acusativo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Acusativo</a:t>
                      </a:r>
                      <a:endParaRPr lang="pt-BR" dirty="0"/>
                    </a:p>
                  </a:txBody>
                  <a:tcPr/>
                </a:tc>
              </a:tr>
              <a:tr h="388940">
                <a:tc>
                  <a:txBody>
                    <a:bodyPr/>
                    <a:lstStyle/>
                    <a:p>
                      <a:r>
                        <a:rPr lang="pt-BR" dirty="0" smtClean="0"/>
                        <a:t>Vocativo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Vocativo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fundamentos_grego_bib-Mounc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6644" y="2795601"/>
            <a:ext cx="1704969" cy="1704969"/>
          </a:xfrm>
          <a:prstGeom prst="rect">
            <a:avLst/>
          </a:prstGeom>
        </p:spPr>
      </p:pic>
      <p:pic>
        <p:nvPicPr>
          <p:cNvPr id="7" name="Picture 6" descr="nocoes_grego_bib-Rega_Bergamn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714884"/>
            <a:ext cx="1285870" cy="190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Casos</a:t>
            </a:r>
            <a:r>
              <a:rPr lang="en-US" b="1" dirty="0" smtClean="0"/>
              <a:t> dos </a:t>
            </a:r>
            <a:r>
              <a:rPr lang="en-US" b="1" dirty="0" err="1" smtClean="0"/>
              <a:t>Substantivos</a:t>
            </a:r>
            <a:r>
              <a:rPr lang="en-US" b="1" dirty="0" smtClean="0"/>
              <a:t> </a:t>
            </a:r>
            <a:r>
              <a:rPr lang="en-US" b="1" dirty="0" err="1" smtClean="0"/>
              <a:t>Gregos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58204" cy="2471741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nosso</a:t>
            </a:r>
            <a:r>
              <a:rPr lang="en-US" sz="2800" dirty="0" smtClean="0"/>
              <a:t> </a:t>
            </a:r>
            <a:r>
              <a:rPr lang="en-US" sz="2800" dirty="0" err="1" smtClean="0"/>
              <a:t>curso</a:t>
            </a:r>
            <a:r>
              <a:rPr lang="en-US" sz="2800" dirty="0" smtClean="0"/>
              <a:t> </a:t>
            </a:r>
            <a:r>
              <a:rPr lang="en-US" sz="2800" dirty="0" err="1" smtClean="0"/>
              <a:t>utilizaremos</a:t>
            </a:r>
            <a:r>
              <a:rPr lang="en-US" sz="2800" dirty="0" smtClean="0"/>
              <a:t> o </a:t>
            </a:r>
            <a:r>
              <a:rPr lang="en-US" sz="2800" dirty="0" err="1" smtClean="0"/>
              <a:t>sistema</a:t>
            </a:r>
            <a:r>
              <a:rPr lang="en-US" sz="2800" dirty="0" smtClean="0"/>
              <a:t> com 5 </a:t>
            </a:r>
            <a:r>
              <a:rPr lang="en-US" sz="2800" dirty="0" err="1" smtClean="0"/>
              <a:t>casos</a:t>
            </a:r>
            <a:r>
              <a:rPr lang="en-US" sz="2800" dirty="0" smtClean="0"/>
              <a:t>, </a:t>
            </a:r>
            <a:r>
              <a:rPr lang="en-US" sz="2800" dirty="0" err="1" smtClean="0"/>
              <a:t>que</a:t>
            </a:r>
            <a:r>
              <a:rPr lang="en-US" sz="2800" dirty="0" smtClean="0"/>
              <a:t> é o </a:t>
            </a:r>
            <a:r>
              <a:rPr lang="en-US" sz="2800" dirty="0" err="1" smtClean="0"/>
              <a:t>sistema</a:t>
            </a:r>
            <a:r>
              <a:rPr lang="en-US" sz="2800" dirty="0" smtClean="0"/>
              <a:t> </a:t>
            </a:r>
            <a:r>
              <a:rPr lang="en-US" sz="2800" dirty="0" err="1" smtClean="0"/>
              <a:t>padrão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maioria</a:t>
            </a:r>
            <a:r>
              <a:rPr lang="en-US" sz="2800" dirty="0" smtClean="0"/>
              <a:t> das </a:t>
            </a:r>
            <a:r>
              <a:rPr lang="en-US" sz="2800" dirty="0" err="1" smtClean="0"/>
              <a:t>gramáticas</a:t>
            </a:r>
            <a:r>
              <a:rPr lang="en-US" sz="2800" dirty="0" smtClean="0"/>
              <a:t> de </a:t>
            </a:r>
            <a:r>
              <a:rPr lang="en-US" sz="2800" dirty="0" err="1" smtClean="0"/>
              <a:t>Grego</a:t>
            </a:r>
            <a:r>
              <a:rPr lang="en-US" sz="2800" dirty="0" smtClean="0"/>
              <a:t> </a:t>
            </a:r>
            <a:r>
              <a:rPr lang="en-US" sz="2800" dirty="0" err="1" smtClean="0"/>
              <a:t>Clássico</a:t>
            </a:r>
            <a:r>
              <a:rPr lang="en-US" sz="2800" dirty="0" smtClean="0"/>
              <a:t> e </a:t>
            </a:r>
            <a:r>
              <a:rPr lang="en-US" sz="2800" dirty="0" err="1" smtClean="0"/>
              <a:t>Coinê</a:t>
            </a:r>
            <a:r>
              <a:rPr lang="en-US" sz="2800" dirty="0" smtClean="0"/>
              <a:t>. </a:t>
            </a:r>
            <a:r>
              <a:rPr lang="en-US" sz="2800" dirty="0" err="1" smtClean="0"/>
              <a:t>Esse</a:t>
            </a:r>
            <a:r>
              <a:rPr lang="en-US" sz="2800" dirty="0" smtClean="0"/>
              <a:t> </a:t>
            </a:r>
            <a:r>
              <a:rPr lang="en-US" sz="2800" dirty="0" err="1" smtClean="0"/>
              <a:t>sistema</a:t>
            </a:r>
            <a:r>
              <a:rPr lang="en-US" sz="2800" dirty="0" smtClean="0"/>
              <a:t> </a:t>
            </a:r>
            <a:r>
              <a:rPr lang="en-US" sz="2800" dirty="0" err="1" smtClean="0"/>
              <a:t>reconhece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existem</a:t>
            </a:r>
            <a:r>
              <a:rPr lang="en-US" sz="2800" dirty="0" smtClean="0"/>
              <a:t> </a:t>
            </a:r>
            <a:r>
              <a:rPr lang="en-US" sz="2800" dirty="0" err="1" smtClean="0"/>
              <a:t>vários</a:t>
            </a:r>
            <a:r>
              <a:rPr lang="en-US" sz="2800" dirty="0" smtClean="0"/>
              <a:t> </a:t>
            </a:r>
            <a:r>
              <a:rPr lang="en-US" sz="2800" dirty="0" err="1" smtClean="0"/>
              <a:t>usos</a:t>
            </a:r>
            <a:r>
              <a:rPr lang="en-US" sz="2800" dirty="0" smtClean="0"/>
              <a:t> </a:t>
            </a:r>
            <a:r>
              <a:rPr lang="en-US" sz="2800" dirty="0" err="1" smtClean="0"/>
              <a:t>sintáticos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cada</a:t>
            </a:r>
            <a:r>
              <a:rPr lang="en-US" sz="2800" dirty="0" smtClean="0"/>
              <a:t> </a:t>
            </a:r>
            <a:r>
              <a:rPr lang="en-US" sz="2800" dirty="0" err="1" smtClean="0"/>
              <a:t>caso</a:t>
            </a:r>
            <a:r>
              <a:rPr lang="en-US" sz="2800" dirty="0" smtClean="0"/>
              <a:t> e </a:t>
            </a:r>
            <a:r>
              <a:rPr lang="en-US" sz="2800" dirty="0" err="1" smtClean="0"/>
              <a:t>denomina</a:t>
            </a:r>
            <a:r>
              <a:rPr lang="en-US" sz="2800" dirty="0" smtClean="0"/>
              <a:t> “</a:t>
            </a:r>
            <a:r>
              <a:rPr lang="en-US" sz="2800" dirty="0" err="1" smtClean="0"/>
              <a:t>caso</a:t>
            </a:r>
            <a:r>
              <a:rPr lang="en-US" sz="2800" dirty="0" smtClean="0"/>
              <a:t>” </a:t>
            </a:r>
            <a:r>
              <a:rPr lang="en-US" sz="2800" dirty="0" err="1" smtClean="0"/>
              <a:t>cada</a:t>
            </a:r>
            <a:r>
              <a:rPr lang="en-US" sz="2800" dirty="0" smtClean="0"/>
              <a:t> </a:t>
            </a:r>
            <a:r>
              <a:rPr lang="en-US" sz="2800" dirty="0" err="1" smtClean="0"/>
              <a:t>uma</a:t>
            </a:r>
            <a:r>
              <a:rPr lang="en-US" sz="2800" dirty="0" smtClean="0"/>
              <a:t> das 5 </a:t>
            </a:r>
            <a:r>
              <a:rPr lang="en-US" sz="2800" dirty="0" err="1" smtClean="0"/>
              <a:t>formas</a:t>
            </a:r>
            <a:r>
              <a:rPr lang="en-US" sz="2800" dirty="0" smtClean="0"/>
              <a:t> </a:t>
            </a:r>
            <a:r>
              <a:rPr lang="en-US" sz="2800" dirty="0" err="1" smtClean="0"/>
              <a:t>gramaticais</a:t>
            </a:r>
            <a:r>
              <a:rPr lang="en-US" sz="2800" dirty="0" smtClean="0"/>
              <a:t>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86050" y="4357694"/>
            <a:ext cx="6043626" cy="2257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sistema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8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casos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popularizado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Brasil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gramática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William C. Taylor e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posteriormente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L. S.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N</a:t>
            </a:r>
            <a:r>
              <a:rPr lang="en-US" sz="2800" dirty="0" err="1" smtClean="0"/>
              <a:t>ós</a:t>
            </a:r>
            <a:r>
              <a:rPr lang="en-US" sz="2800" dirty="0" smtClean="0"/>
              <a:t> </a:t>
            </a:r>
            <a:r>
              <a:rPr lang="en-US" sz="2800" dirty="0" err="1" smtClean="0"/>
              <a:t>usaremos</a:t>
            </a:r>
            <a:r>
              <a:rPr lang="en-US" sz="2800" dirty="0" smtClean="0"/>
              <a:t> o </a:t>
            </a:r>
            <a:r>
              <a:rPr lang="en-US" sz="2800" dirty="0" err="1" smtClean="0"/>
              <a:t>sistema</a:t>
            </a:r>
            <a:r>
              <a:rPr lang="en-US" sz="2800" dirty="0" smtClean="0"/>
              <a:t> de 5 </a:t>
            </a:r>
            <a:r>
              <a:rPr lang="en-US" sz="2800" dirty="0" err="1" smtClean="0"/>
              <a:t>casos</a:t>
            </a:r>
            <a:r>
              <a:rPr lang="en-US" sz="2800" dirty="0" smtClean="0"/>
              <a:t>.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nocoes_grego_bib-Rega_Bergam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286256"/>
            <a:ext cx="1357308" cy="200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4916</TotalTime>
  <Words>1418</Words>
  <Application>Microsoft Office PowerPoint</Application>
  <PresentationFormat>Apresentação na tela (4:3)</PresentationFormat>
  <Paragraphs>231</Paragraphs>
  <Slides>23</Slides>
  <Notes>10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Arial</vt:lpstr>
      <vt:lpstr>Arial Rounded MT Bold</vt:lpstr>
      <vt:lpstr>Calibri</vt:lpstr>
      <vt:lpstr>Times New Roman</vt:lpstr>
      <vt:lpstr>Tema do Office</vt:lpstr>
      <vt:lpstr>Grego Bíblico</vt:lpstr>
      <vt:lpstr>Substantivos Gregos</vt:lpstr>
      <vt:lpstr>Instrução para as aulas</vt:lpstr>
      <vt:lpstr>Definições</vt:lpstr>
      <vt:lpstr>Formação do Substantivo</vt:lpstr>
      <vt:lpstr>Definição de termos</vt:lpstr>
      <vt:lpstr>Definição de termos</vt:lpstr>
      <vt:lpstr>Casos dos Substantivos Gregos</vt:lpstr>
      <vt:lpstr>Casos dos Substantivos Gregos</vt:lpstr>
      <vt:lpstr>Casos dos Substantivos Gregos</vt:lpstr>
      <vt:lpstr>Casos dos Substantivos Gregos</vt:lpstr>
      <vt:lpstr>Casos: exemplo</vt:lpstr>
      <vt:lpstr>Declinações</vt:lpstr>
      <vt:lpstr>Declinações</vt:lpstr>
      <vt:lpstr>Declinações</vt:lpstr>
      <vt:lpstr>Apresentação do PowerPoint</vt:lpstr>
      <vt:lpstr>Substantivos Gregos</vt:lpstr>
      <vt:lpstr>Substantivos da 2ª Declinação</vt:lpstr>
      <vt:lpstr>Apresentação do PowerPoint</vt:lpstr>
      <vt:lpstr>Apresentação do PowerPoint</vt:lpstr>
      <vt:lpstr>Apresentação do PowerPoint</vt:lpstr>
      <vt:lpstr>Dicas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113801</dc:creator>
  <cp:lastModifiedBy>Joao Paulo Thomaz de Aquino</cp:lastModifiedBy>
  <cp:revision>394</cp:revision>
  <dcterms:created xsi:type="dcterms:W3CDTF">2010-03-17T11:41:55Z</dcterms:created>
  <dcterms:modified xsi:type="dcterms:W3CDTF">2013-06-19T14:52:29Z</dcterms:modified>
</cp:coreProperties>
</file>