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8" r:id="rId2"/>
    <p:sldId id="256" r:id="rId3"/>
    <p:sldId id="299" r:id="rId4"/>
    <p:sldId id="300" r:id="rId5"/>
    <p:sldId id="301" r:id="rId6"/>
    <p:sldId id="302" r:id="rId7"/>
    <p:sldId id="304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265" autoAdjust="0"/>
    <p:restoredTop sz="86323" autoAdjust="0"/>
  </p:normalViewPr>
  <p:slideViewPr>
    <p:cSldViewPr>
      <p:cViewPr varScale="1">
        <p:scale>
          <a:sx n="61" d="100"/>
          <a:sy n="61" d="100"/>
        </p:scale>
        <p:origin x="9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CE83F-51D0-4DAA-B38A-53002111591F}" type="datetimeFigureOut">
              <a:rPr lang="pt-BR" smtClean="0"/>
              <a:pPr/>
              <a:t>19/06/2013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0A95E-F9C9-48ED-8749-16D230AD9D0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55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0A95E-F9C9-48ED-8749-16D230AD9D0B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069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0A95E-F9C9-48ED-8749-16D230AD9D0B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531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0A95E-F9C9-48ED-8749-16D230AD9D0B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554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0A95E-F9C9-48ED-8749-16D230AD9D0B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300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0A95E-F9C9-48ED-8749-16D230AD9D0B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765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AA6A-6468-4784-B270-CC52D299C93D}" type="datetimeFigureOut">
              <a:rPr lang="pt-BR" smtClean="0"/>
              <a:pPr/>
              <a:t>19/06/2013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E7E-AFEA-4866-9AD0-31CF36F706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AA6A-6468-4784-B270-CC52D299C93D}" type="datetimeFigureOut">
              <a:rPr lang="pt-BR" smtClean="0"/>
              <a:pPr/>
              <a:t>19/06/2013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E7E-AFEA-4866-9AD0-31CF36F706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AA6A-6468-4784-B270-CC52D299C93D}" type="datetimeFigureOut">
              <a:rPr lang="pt-BR" smtClean="0"/>
              <a:pPr/>
              <a:t>19/06/2013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E7E-AFEA-4866-9AD0-31CF36F706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AA6A-6468-4784-B270-CC52D299C93D}" type="datetimeFigureOut">
              <a:rPr lang="pt-BR" smtClean="0"/>
              <a:pPr/>
              <a:t>19/06/2013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E7E-AFEA-4866-9AD0-31CF36F706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AA6A-6468-4784-B270-CC52D299C93D}" type="datetimeFigureOut">
              <a:rPr lang="pt-BR" smtClean="0"/>
              <a:pPr/>
              <a:t>19/06/2013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E7E-AFEA-4866-9AD0-31CF36F706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AA6A-6468-4784-B270-CC52D299C93D}" type="datetimeFigureOut">
              <a:rPr lang="pt-BR" smtClean="0"/>
              <a:pPr/>
              <a:t>19/06/2013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E7E-AFEA-4866-9AD0-31CF36F706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AA6A-6468-4784-B270-CC52D299C93D}" type="datetimeFigureOut">
              <a:rPr lang="pt-BR" smtClean="0"/>
              <a:pPr/>
              <a:t>19/06/2013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E7E-AFEA-4866-9AD0-31CF36F706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AA6A-6468-4784-B270-CC52D299C93D}" type="datetimeFigureOut">
              <a:rPr lang="pt-BR" smtClean="0"/>
              <a:pPr/>
              <a:t>19/06/2013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E7E-AFEA-4866-9AD0-31CF36F706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AA6A-6468-4784-B270-CC52D299C93D}" type="datetimeFigureOut">
              <a:rPr lang="pt-BR" smtClean="0"/>
              <a:pPr/>
              <a:t>19/06/2013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E7E-AFEA-4866-9AD0-31CF36F706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AA6A-6468-4784-B270-CC52D299C93D}" type="datetimeFigureOut">
              <a:rPr lang="pt-BR" smtClean="0"/>
              <a:pPr/>
              <a:t>19/06/2013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E7E-AFEA-4866-9AD0-31CF36F706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AA6A-6468-4784-B270-CC52D299C93D}" type="datetimeFigureOut">
              <a:rPr lang="pt-BR" smtClean="0"/>
              <a:pPr/>
              <a:t>19/06/2013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E7E-AFEA-4866-9AD0-31CF36F706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EAA6A-6468-4784-B270-CC52D299C93D}" type="datetimeFigureOut">
              <a:rPr lang="pt-BR" smtClean="0"/>
              <a:pPr/>
              <a:t>19/06/2013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1E7E-AFEA-4866-9AD0-31CF36F706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cient_Greek_grammar_(tables)#First_declens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cient_Greek_grammar_(tables)#First_declens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ncient_Greek_grammar_(tables)#First_declens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7200" b="1" cap="sm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Grego Bíblico</a:t>
            </a:r>
            <a:endParaRPr lang="pt-BR" sz="7200" b="1" cap="sm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Substantivos de 1ª Declinação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209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Substantivos Gregos da </a:t>
            </a:r>
            <a:br>
              <a:rPr lang="pt-BR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1ª Declinação</a:t>
            </a:r>
            <a:endParaRPr lang="pt-BR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332656"/>
            <a:ext cx="7812360" cy="6525344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Declinação</a:t>
            </a:r>
            <a:endParaRPr lang="pt-BR" b="1" dirty="0"/>
          </a:p>
          <a:p>
            <a:pPr marL="457200" lvl="1" indent="0">
              <a:buNone/>
            </a:pPr>
            <a:r>
              <a:rPr lang="pt-BR" dirty="0" smtClean="0"/>
              <a:t>	1ª Decl. Substantivos </a:t>
            </a:r>
            <a:r>
              <a:rPr lang="pt-BR" dirty="0"/>
              <a:t>terminados em </a:t>
            </a:r>
            <a:r>
              <a:rPr lang="pt-BR" dirty="0" smtClean="0"/>
              <a:t>α</a:t>
            </a:r>
            <a:r>
              <a:rPr lang="pt-BR" dirty="0"/>
              <a:t>ς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pt-BR" dirty="0" err="1"/>
              <a:t>ς</a:t>
            </a:r>
            <a:endParaRPr lang="pt-BR" dirty="0"/>
          </a:p>
          <a:p>
            <a:pPr marL="457200" lvl="1" indent="0">
              <a:buNone/>
            </a:pPr>
            <a:r>
              <a:rPr lang="pt-BR" dirty="0" smtClean="0"/>
              <a:t>	2ª Decl. Substantivos terminados em </a:t>
            </a:r>
            <a:r>
              <a:rPr lang="pt-BR" dirty="0" err="1"/>
              <a:t>ος</a:t>
            </a:r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	3ª Decl. Substantivos terminados em consoante</a:t>
            </a:r>
            <a:endParaRPr lang="pt-BR" dirty="0"/>
          </a:p>
          <a:p>
            <a:endParaRPr lang="pt-BR" sz="1000" b="1" dirty="0" smtClean="0"/>
          </a:p>
          <a:p>
            <a:r>
              <a:rPr lang="pt-BR" b="1" dirty="0" smtClean="0"/>
              <a:t>Caso</a:t>
            </a:r>
          </a:p>
          <a:p>
            <a:pPr marL="457200" lvl="1" indent="0">
              <a:buNone/>
            </a:pPr>
            <a:r>
              <a:rPr lang="pt-BR" dirty="0"/>
              <a:t>	</a:t>
            </a:r>
            <a:r>
              <a:rPr lang="pt-BR" dirty="0" smtClean="0"/>
              <a:t>Nominativo | Genitivo | Dativo </a:t>
            </a:r>
          </a:p>
          <a:p>
            <a:pPr marL="457200" lvl="1" indent="0">
              <a:buNone/>
            </a:pPr>
            <a:r>
              <a:rPr lang="pt-BR" dirty="0" smtClean="0"/>
              <a:t>	Acusativo | Vocativo</a:t>
            </a:r>
          </a:p>
          <a:p>
            <a:pPr marL="0" indent="0">
              <a:buNone/>
            </a:pPr>
            <a:endParaRPr lang="pt-BR" sz="1000" b="1" dirty="0" smtClean="0"/>
          </a:p>
          <a:p>
            <a:r>
              <a:rPr lang="pt-BR" b="1" dirty="0" smtClean="0"/>
              <a:t>Gênero</a:t>
            </a:r>
          </a:p>
          <a:p>
            <a:pPr marL="457200" lvl="1" indent="0">
              <a:buNone/>
            </a:pPr>
            <a:r>
              <a:rPr lang="pt-BR" dirty="0" smtClean="0"/>
              <a:t>	Masculino | Feminino | Neutro</a:t>
            </a:r>
          </a:p>
          <a:p>
            <a:endParaRPr lang="pt-BR" sz="1000" b="1" dirty="0" smtClean="0"/>
          </a:p>
          <a:p>
            <a:r>
              <a:rPr lang="pt-BR" b="1" dirty="0" smtClean="0"/>
              <a:t>Número</a:t>
            </a:r>
          </a:p>
          <a:p>
            <a:pPr marL="457200" lvl="1" indent="0">
              <a:buNone/>
            </a:pPr>
            <a:r>
              <a:rPr lang="pt-BR" dirty="0" smtClean="0"/>
              <a:t>	Singular | Plural | Dual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 rot="16200000">
            <a:off x="-2910597" y="3075056"/>
            <a:ext cx="69595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Características dos Substantivos</a:t>
            </a:r>
            <a:endParaRPr lang="pt-BR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704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643193"/>
              </p:ext>
            </p:extLst>
          </p:nvPr>
        </p:nvGraphicFramePr>
        <p:xfrm>
          <a:off x="107504" y="173980"/>
          <a:ext cx="8964488" cy="6106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0641"/>
                <a:gridCol w="1238305"/>
                <a:gridCol w="1111300"/>
                <a:gridCol w="1259473"/>
                <a:gridCol w="1185387"/>
                <a:gridCol w="1413726"/>
                <a:gridCol w="1475656"/>
              </a:tblGrid>
              <a:tr h="73169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</a:rPr>
                        <a:t>Substantivos Masculinos da 1ª </a:t>
                      </a:r>
                      <a:r>
                        <a:rPr lang="pt-BR" sz="3200" dirty="0" smtClean="0">
                          <a:effectLst/>
                        </a:rPr>
                        <a:t>Declinação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(-ας  ou  -</a:t>
                      </a:r>
                      <a:r>
                        <a:rPr lang="pt-BR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ης</a:t>
                      </a:r>
                      <a:r>
                        <a:rPr lang="pt-BR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t-B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28549"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Substantivo e </a:t>
                      </a:r>
                      <a:endParaRPr lang="pt-BR" sz="24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tradução</a:t>
                      </a:r>
                      <a:endParaRPr lang="pt-BR" sz="2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Número</a:t>
                      </a:r>
                      <a:endParaRPr lang="pt-BR" sz="2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Caso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err="1">
                          <a:effectLst/>
                        </a:rPr>
                        <a:t>νε</a:t>
                      </a:r>
                      <a:r>
                        <a:rPr lang="pt-BR" sz="2800" dirty="0">
                          <a:effectLst/>
                        </a:rPr>
                        <a:t>ανίας </a:t>
                      </a:r>
                      <a:endParaRPr lang="pt-BR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raiz</a:t>
                      </a:r>
                      <a:r>
                        <a:rPr lang="en-US" sz="1800" dirty="0">
                          <a:effectLst/>
                        </a:rPr>
                        <a:t>: </a:t>
                      </a:r>
                      <a:r>
                        <a:rPr lang="pt-BR" sz="1800" dirty="0" err="1">
                          <a:effectLst/>
                        </a:rPr>
                        <a:t>νε</a:t>
                      </a:r>
                      <a:r>
                        <a:rPr lang="pt-BR" sz="1800" dirty="0">
                          <a:effectLst/>
                        </a:rPr>
                        <a:t>ανῐᾱ</a:t>
                      </a:r>
                      <a:r>
                        <a:rPr lang="en-US" sz="1800" dirty="0">
                          <a:effectLst/>
                        </a:rPr>
                        <a:t>-)</a:t>
                      </a:r>
                      <a:endParaRPr lang="pt-B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jovem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moço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err="1">
                          <a:effectLst/>
                        </a:rPr>
                        <a:t>Ἀτρείδης</a:t>
                      </a:r>
                      <a:endParaRPr lang="pt-BR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raiz</a:t>
                      </a:r>
                      <a:r>
                        <a:rPr lang="en-US" sz="1800" dirty="0">
                          <a:effectLst/>
                        </a:rPr>
                        <a:t>: </a:t>
                      </a:r>
                      <a:r>
                        <a:rPr lang="pt-BR" sz="1800" dirty="0" err="1">
                          <a:effectLst/>
                        </a:rPr>
                        <a:t>Ἀτρειδᾱ</a:t>
                      </a:r>
                      <a:r>
                        <a:rPr lang="en-US" sz="1800" dirty="0">
                          <a:effectLst/>
                        </a:rPr>
                        <a:t>-)</a:t>
                      </a:r>
                      <a:endParaRPr lang="pt-B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filho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de Atreus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err="1">
                          <a:effectLst/>
                        </a:rPr>
                        <a:t>στρ</a:t>
                      </a:r>
                      <a:r>
                        <a:rPr lang="pt-BR" sz="2800" dirty="0">
                          <a:effectLst/>
                        </a:rPr>
                        <a:t>ατιώτης </a:t>
                      </a:r>
                      <a:endParaRPr lang="pt-BR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raiz</a:t>
                      </a:r>
                      <a:r>
                        <a:rPr lang="en-US" sz="1800" dirty="0">
                          <a:effectLst/>
                        </a:rPr>
                        <a:t>: </a:t>
                      </a:r>
                      <a:r>
                        <a:rPr lang="pt-BR" sz="1800" dirty="0" err="1">
                          <a:effectLst/>
                        </a:rPr>
                        <a:t>στρ</a:t>
                      </a:r>
                      <a:r>
                        <a:rPr lang="pt-BR" sz="1800" dirty="0">
                          <a:effectLst/>
                        </a:rPr>
                        <a:t>ατιωτᾱ</a:t>
                      </a:r>
                      <a:r>
                        <a:rPr lang="en-US" sz="1800" dirty="0">
                          <a:effectLst/>
                        </a:rPr>
                        <a:t>-)</a:t>
                      </a:r>
                      <a:endParaRPr lang="pt-B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soldado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8147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Singular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Plural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Singular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Plural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Singular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Plural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81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Nominativo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νε</a:t>
                      </a:r>
                      <a:r>
                        <a:rPr lang="pt-BR" sz="2000" dirty="0">
                          <a:effectLst/>
                        </a:rPr>
                        <a:t>ανί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νε</a:t>
                      </a:r>
                      <a:r>
                        <a:rPr lang="pt-BR" sz="2000" dirty="0">
                          <a:effectLst/>
                        </a:rPr>
                        <a:t>ανί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Ἀτρείδ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effectLst/>
                        </a:rPr>
                        <a:t>ης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Ἀτρεῖδ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ατιώτ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ης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ατιῶτ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81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Genitivo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νε</a:t>
                      </a:r>
                      <a:r>
                        <a:rPr lang="pt-BR" sz="2000" dirty="0">
                          <a:effectLst/>
                        </a:rPr>
                        <a:t>ανί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ου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νε</a:t>
                      </a:r>
                      <a:r>
                        <a:rPr lang="pt-BR" sz="2000" dirty="0">
                          <a:effectLst/>
                        </a:rPr>
                        <a:t>ανι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ῶν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Ἀτρείδ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effectLst/>
                        </a:rPr>
                        <a:t>ου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Ἀτρειδ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effectLst/>
                        </a:rPr>
                        <a:t>ῶν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ατιώτ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ου 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ατιωτ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ῶν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81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Dativo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νε</a:t>
                      </a:r>
                      <a:r>
                        <a:rPr lang="pt-BR" sz="2000" dirty="0">
                          <a:effectLst/>
                        </a:rPr>
                        <a:t>ανί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ᾳ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νε</a:t>
                      </a:r>
                      <a:r>
                        <a:rPr lang="pt-BR" sz="2000" dirty="0">
                          <a:effectLst/>
                        </a:rPr>
                        <a:t>ανί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αις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Ἀτρείδ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effectLst/>
                        </a:rPr>
                        <a:t>ῃ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Ἀτρείδ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ατιώτ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ῃ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ατιώτ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αις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81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Acusativo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νε</a:t>
                      </a:r>
                      <a:r>
                        <a:rPr lang="pt-BR" sz="2000" dirty="0">
                          <a:effectLst/>
                        </a:rPr>
                        <a:t>ανί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αν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νε</a:t>
                      </a:r>
                      <a:r>
                        <a:rPr lang="pt-BR" sz="2000" dirty="0">
                          <a:effectLst/>
                        </a:rPr>
                        <a:t>ανί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ας 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Ἀτρείδ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effectLst/>
                        </a:rPr>
                        <a:t>ην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Ἀτρείδ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ατιώτ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ην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ατιώτ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ας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81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Vocativo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νε</a:t>
                      </a:r>
                      <a:r>
                        <a:rPr lang="pt-BR" sz="2000" dirty="0">
                          <a:effectLst/>
                        </a:rPr>
                        <a:t>ανί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νε</a:t>
                      </a:r>
                      <a:r>
                        <a:rPr lang="pt-BR" sz="2000" dirty="0">
                          <a:effectLst/>
                        </a:rPr>
                        <a:t>ανί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 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Ἀτρείδ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effectLst/>
                        </a:rPr>
                        <a:t>η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Ἀτρεῖδ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ατιῶτ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ᾰ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ατιῶτ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251520" y="6225961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600" dirty="0" smtClean="0"/>
              <a:t>Extraído e Adaptado de </a:t>
            </a:r>
            <a:r>
              <a:rPr lang="pt-BR" sz="1600" dirty="0" smtClean="0">
                <a:hlinkClick r:id="rId3"/>
              </a:rPr>
              <a:t>http</a:t>
            </a:r>
            <a:r>
              <a:rPr lang="pt-BR" sz="1600" dirty="0">
                <a:hlinkClick r:id="rId3"/>
              </a:rPr>
              <a:t>://en.wikipedia.org/wiki/Ancient_Greek_grammar_(tables)#</a:t>
            </a:r>
            <a:r>
              <a:rPr lang="pt-BR" sz="1600" dirty="0" smtClean="0">
                <a:hlinkClick r:id="rId3"/>
              </a:rPr>
              <a:t>First_declension</a:t>
            </a:r>
            <a:r>
              <a:rPr lang="pt-BR" sz="1600" dirty="0" smtClean="0"/>
              <a:t>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4887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452031"/>
              </p:ext>
            </p:extLst>
          </p:nvPr>
        </p:nvGraphicFramePr>
        <p:xfrm>
          <a:off x="216025" y="260643"/>
          <a:ext cx="8748463" cy="5965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9046"/>
                <a:gridCol w="1216183"/>
                <a:gridCol w="1240938"/>
                <a:gridCol w="1240938"/>
                <a:gridCol w="1212056"/>
                <a:gridCol w="1329651"/>
                <a:gridCol w="1329651"/>
              </a:tblGrid>
              <a:tr h="118869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Substantivos Femininos da 1ª Declinação </a:t>
                      </a:r>
                      <a:endParaRPr lang="pt-BR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(-α com </a:t>
                      </a:r>
                      <a:r>
                        <a:rPr lang="pt-BR" sz="2800" dirty="0" err="1">
                          <a:effectLst/>
                        </a:rPr>
                        <a:t>gen</a:t>
                      </a:r>
                      <a:r>
                        <a:rPr lang="pt-BR" sz="2800" dirty="0">
                          <a:effectLst/>
                        </a:rPr>
                        <a:t> em ας)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35526"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Substantivo </a:t>
                      </a:r>
                      <a:endParaRPr lang="pt-BR" sz="18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 tradução</a:t>
                      </a:r>
                      <a:endParaRPr lang="pt-BR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Número</a:t>
                      </a:r>
                      <a:endParaRPr lang="pt-BR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Caso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π</a:t>
                      </a:r>
                      <a:r>
                        <a:rPr lang="pt-BR" sz="2000" dirty="0" err="1">
                          <a:effectLst/>
                        </a:rPr>
                        <a:t>ολιτεί</a:t>
                      </a:r>
                      <a:r>
                        <a:rPr lang="pt-BR" sz="2000" dirty="0">
                          <a:effectLst/>
                        </a:rPr>
                        <a:t>α </a:t>
                      </a:r>
                      <a:endParaRPr lang="pt-BR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(raiz: π</a:t>
                      </a:r>
                      <a:r>
                        <a:rPr lang="pt-BR" sz="2000" dirty="0" err="1">
                          <a:effectLst/>
                        </a:rPr>
                        <a:t>ολιτειᾱ</a:t>
                      </a:r>
                      <a:r>
                        <a:rPr lang="pt-BR" sz="2000" dirty="0">
                          <a:effectLst/>
                        </a:rPr>
                        <a:t>-)</a:t>
                      </a:r>
                      <a:endParaRPr lang="pt-BR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Constituição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στρατιά </a:t>
                      </a:r>
                      <a:endParaRPr lang="pt-BR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(raiz: στρατιᾱ-)</a:t>
                      </a:r>
                      <a:endParaRPr lang="pt-BR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Exército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ἀλήθεια </a:t>
                      </a:r>
                      <a:endParaRPr lang="pt-BR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(raiz: ἀληθειᾰ-)</a:t>
                      </a:r>
                      <a:endParaRPr lang="pt-BR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Verdade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42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Singular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Plural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Singular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Plural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Singular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Plural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919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Nominativo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π</a:t>
                      </a:r>
                      <a:r>
                        <a:rPr lang="pt-BR" sz="2000" dirty="0" err="1">
                          <a:effectLst/>
                        </a:rPr>
                        <a:t>ολιτεί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π</a:t>
                      </a:r>
                      <a:r>
                        <a:rPr lang="pt-BR" sz="2000" dirty="0" err="1">
                          <a:effectLst/>
                        </a:rPr>
                        <a:t>ολιτεῖ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ά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αί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ἀλήθει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effectLst/>
                        </a:rPr>
                        <a:t>ᾰ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ἀλήθει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04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Genitivo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π</a:t>
                      </a:r>
                      <a:r>
                        <a:rPr lang="pt-BR" sz="2000" dirty="0" err="1">
                          <a:effectLst/>
                        </a:rPr>
                        <a:t>ολιτεί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π</a:t>
                      </a:r>
                      <a:r>
                        <a:rPr lang="pt-BR" sz="2000" dirty="0" err="1">
                          <a:effectLst/>
                        </a:rPr>
                        <a:t>ολιτει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effectLst/>
                        </a:rPr>
                        <a:t>ῶν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ᾶς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ῶν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ἀληθεί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άληθει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effectLst/>
                        </a:rPr>
                        <a:t>ῶν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04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Dativo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π</a:t>
                      </a:r>
                      <a:r>
                        <a:rPr lang="pt-BR" sz="2000" dirty="0" err="1">
                          <a:effectLst/>
                        </a:rPr>
                        <a:t>ολιτεί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effectLst/>
                        </a:rPr>
                        <a:t>ᾳ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π</a:t>
                      </a:r>
                      <a:r>
                        <a:rPr lang="pt-BR" sz="2000" dirty="0" err="1">
                          <a:effectLst/>
                        </a:rPr>
                        <a:t>ολιτεί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ᾷ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αῖς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ἀληθεί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effectLst/>
                        </a:rPr>
                        <a:t>ᾳ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ἀληθεί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04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Acusativo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π</a:t>
                      </a:r>
                      <a:r>
                        <a:rPr lang="pt-BR" sz="2000" dirty="0" err="1">
                          <a:effectLst/>
                        </a:rPr>
                        <a:t>ολιτεί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αν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π</a:t>
                      </a:r>
                      <a:r>
                        <a:rPr lang="pt-BR" sz="2000" dirty="0" err="1">
                          <a:effectLst/>
                        </a:rPr>
                        <a:t>ολιτεί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άν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άς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ἀλήθει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αν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ἀληθεί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04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Vocativo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π</a:t>
                      </a:r>
                      <a:r>
                        <a:rPr lang="pt-BR" sz="2000" dirty="0" err="1">
                          <a:effectLst/>
                        </a:rPr>
                        <a:t>ολιτεί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π</a:t>
                      </a:r>
                      <a:r>
                        <a:rPr lang="pt-BR" sz="2000" dirty="0" err="1">
                          <a:effectLst/>
                        </a:rPr>
                        <a:t>ολιτεῖ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ά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στρ</a:t>
                      </a:r>
                      <a:r>
                        <a:rPr lang="pt-BR" sz="2000" dirty="0">
                          <a:effectLst/>
                        </a:rPr>
                        <a:t>ατι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αί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ἀλήθει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ἀλήθει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251520" y="6225961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600" dirty="0" smtClean="0"/>
              <a:t>Extraído e Adaptado de </a:t>
            </a:r>
            <a:r>
              <a:rPr lang="pt-BR" sz="1600" dirty="0" smtClean="0">
                <a:hlinkClick r:id="rId3"/>
              </a:rPr>
              <a:t>http</a:t>
            </a:r>
            <a:r>
              <a:rPr lang="pt-BR" sz="1600" dirty="0">
                <a:hlinkClick r:id="rId3"/>
              </a:rPr>
              <a:t>://en.wikipedia.org/wiki/Ancient_Greek_grammar_(tables)#</a:t>
            </a:r>
            <a:r>
              <a:rPr lang="pt-BR" sz="1600" dirty="0" smtClean="0">
                <a:hlinkClick r:id="rId3"/>
              </a:rPr>
              <a:t>First_declension</a:t>
            </a:r>
            <a:r>
              <a:rPr lang="pt-BR" sz="1600" dirty="0" smtClean="0"/>
              <a:t>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3071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017227"/>
              </p:ext>
            </p:extLst>
          </p:nvPr>
        </p:nvGraphicFramePr>
        <p:xfrm>
          <a:off x="251521" y="260651"/>
          <a:ext cx="8640958" cy="5888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3116"/>
                <a:gridCol w="2223116"/>
                <a:gridCol w="1927640"/>
                <a:gridCol w="1133543"/>
                <a:gridCol w="1133543"/>
              </a:tblGrid>
              <a:tr h="124930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Substantivos Femininos da 1ª Declinação </a:t>
                      </a:r>
                      <a:endParaRPr lang="pt-BR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(-α com </a:t>
                      </a:r>
                      <a:r>
                        <a:rPr lang="pt-BR" sz="2800" dirty="0" err="1">
                          <a:effectLst/>
                        </a:rPr>
                        <a:t>gen</a:t>
                      </a:r>
                      <a:r>
                        <a:rPr lang="pt-BR" sz="2800" dirty="0">
                          <a:effectLst/>
                        </a:rPr>
                        <a:t> em </a:t>
                      </a:r>
                      <a:r>
                        <a:rPr lang="pt-BR" sz="2800" dirty="0" err="1">
                          <a:effectLst/>
                        </a:rPr>
                        <a:t>ης</a:t>
                      </a:r>
                      <a:r>
                        <a:rPr lang="pt-BR" sz="2800" dirty="0">
                          <a:effectLst/>
                        </a:rPr>
                        <a:t>)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03623"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Substantivo </a:t>
                      </a:r>
                      <a:endParaRPr lang="pt-BR" sz="18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 tradução</a:t>
                      </a:r>
                      <a:endParaRPr lang="pt-BR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Número</a:t>
                      </a:r>
                      <a:endParaRPr lang="pt-BR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Caso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γλῶσσ</a:t>
                      </a:r>
                      <a:r>
                        <a:rPr lang="pt-BR" sz="2000" dirty="0">
                          <a:effectLst/>
                        </a:rPr>
                        <a:t>α </a:t>
                      </a:r>
                      <a:endParaRPr lang="pt-BR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(T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(raiz: </a:t>
                      </a:r>
                      <a:r>
                        <a:rPr lang="pt-BR" sz="2000" dirty="0" err="1">
                          <a:effectLst/>
                        </a:rPr>
                        <a:t>γλωσσᾰ</a:t>
                      </a:r>
                      <a:r>
                        <a:rPr lang="pt-BR" sz="2000" dirty="0">
                          <a:effectLst/>
                        </a:rPr>
                        <a:t>-)</a:t>
                      </a:r>
                      <a:endParaRPr lang="pt-BR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Língua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κώμη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(raiz: </a:t>
                      </a:r>
                      <a:r>
                        <a:rPr lang="pt-BR" sz="2000" dirty="0" err="1">
                          <a:effectLst/>
                        </a:rPr>
                        <a:t>κωμᾱ</a:t>
                      </a:r>
                      <a:r>
                        <a:rPr lang="pt-BR" sz="2000" dirty="0">
                          <a:effectLst/>
                        </a:rPr>
                        <a:t>-)</a:t>
                      </a:r>
                      <a:endParaRPr lang="pt-BR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Vila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99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Singular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Plural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Singular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Plural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29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Nominativo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γλῶσσ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γλῶσσ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κώμ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effectLst/>
                        </a:rPr>
                        <a:t>η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κῶμ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29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Genitivo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γλώσσ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effectLst/>
                        </a:rPr>
                        <a:t>ης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γλωσσ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effectLst/>
                        </a:rPr>
                        <a:t>ῶν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κώμ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effectLst/>
                        </a:rPr>
                        <a:t>ης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κωμ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effectLst/>
                        </a:rPr>
                        <a:t>ῶν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29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Dativo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γλώσσ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effectLst/>
                        </a:rPr>
                        <a:t>ῃ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γλώσσ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κώμ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effectLst/>
                        </a:rPr>
                        <a:t>ῃ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κώμ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29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Acusativo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γλῶσσ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αν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γλώσσ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effectLst/>
                        </a:rPr>
                        <a:t>κώμ</a:t>
                      </a:r>
                      <a:r>
                        <a:rPr lang="pt-BR" sz="20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ην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κώμ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ας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29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Vocativo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γλῶσσ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γλῶσσ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effectLst/>
                        </a:rPr>
                        <a:t>κώμ</a:t>
                      </a:r>
                      <a:r>
                        <a:rPr lang="pt-BR" sz="20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η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κῶμ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αι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251520" y="6225961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600" dirty="0" smtClean="0"/>
              <a:t>Extraído e Adaptado de </a:t>
            </a:r>
            <a:r>
              <a:rPr lang="pt-BR" sz="1600" dirty="0" smtClean="0">
                <a:hlinkClick r:id="rId2"/>
              </a:rPr>
              <a:t>http</a:t>
            </a:r>
            <a:r>
              <a:rPr lang="pt-BR" sz="1600" dirty="0">
                <a:hlinkClick r:id="rId2"/>
              </a:rPr>
              <a:t>://en.wikipedia.org/wiki/Ancient_Greek_grammar_(tables)#</a:t>
            </a:r>
            <a:r>
              <a:rPr lang="pt-BR" sz="1600" dirty="0" smtClean="0">
                <a:hlinkClick r:id="rId2"/>
              </a:rPr>
              <a:t>First_declension</a:t>
            </a:r>
            <a:r>
              <a:rPr lang="pt-BR" sz="1600" dirty="0" smtClean="0"/>
              <a:t>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20031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20955"/>
            <a:ext cx="7772400" cy="1470025"/>
          </a:xfrm>
        </p:spPr>
        <p:txBody>
          <a:bodyPr>
            <a:normAutofit/>
          </a:bodyPr>
          <a:lstStyle/>
          <a:p>
            <a:r>
              <a:rPr lang="pt-BR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Fim</a:t>
            </a:r>
            <a:endParaRPr lang="pt-BR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5103</TotalTime>
  <Words>274</Words>
  <Application>Microsoft Office PowerPoint</Application>
  <PresentationFormat>Apresentação na tela (4:3)</PresentationFormat>
  <Paragraphs>192</Paragraphs>
  <Slides>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Tema do Office</vt:lpstr>
      <vt:lpstr>Grego Bíblico</vt:lpstr>
      <vt:lpstr>Substantivos Gregos da  1ª Declinação</vt:lpstr>
      <vt:lpstr>Apresentação do PowerPoint</vt:lpstr>
      <vt:lpstr>Apresentação do PowerPoint</vt:lpstr>
      <vt:lpstr>Apresentação do PowerPoint</vt:lpstr>
      <vt:lpstr>Apresentação do PowerPoint</vt:lpstr>
      <vt:lpstr>Fim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113801</dc:creator>
  <cp:lastModifiedBy>Joao Paulo Thomaz de Aquino</cp:lastModifiedBy>
  <cp:revision>396</cp:revision>
  <dcterms:created xsi:type="dcterms:W3CDTF">2010-03-17T11:41:55Z</dcterms:created>
  <dcterms:modified xsi:type="dcterms:W3CDTF">2013-06-19T14:49:08Z</dcterms:modified>
</cp:coreProperties>
</file>