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9" r:id="rId3"/>
    <p:sldId id="375" r:id="rId4"/>
    <p:sldId id="351" r:id="rId5"/>
    <p:sldId id="337" r:id="rId6"/>
    <p:sldId id="347" r:id="rId7"/>
    <p:sldId id="352" r:id="rId8"/>
    <p:sldId id="374" r:id="rId9"/>
    <p:sldId id="348" r:id="rId10"/>
    <p:sldId id="361" r:id="rId11"/>
    <p:sldId id="372" r:id="rId12"/>
    <p:sldId id="353" r:id="rId13"/>
    <p:sldId id="360" r:id="rId14"/>
    <p:sldId id="362" r:id="rId15"/>
    <p:sldId id="366" r:id="rId16"/>
    <p:sldId id="354" r:id="rId17"/>
    <p:sldId id="355" r:id="rId18"/>
    <p:sldId id="363" r:id="rId19"/>
    <p:sldId id="356" r:id="rId20"/>
    <p:sldId id="357" r:id="rId21"/>
    <p:sldId id="364" r:id="rId22"/>
    <p:sldId id="359" r:id="rId23"/>
    <p:sldId id="358" r:id="rId24"/>
    <p:sldId id="368" r:id="rId25"/>
    <p:sldId id="367" r:id="rId26"/>
    <p:sldId id="369" r:id="rId27"/>
    <p:sldId id="373" r:id="rId28"/>
    <p:sldId id="37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82956" autoAdjust="0"/>
  </p:normalViewPr>
  <p:slideViewPr>
    <p:cSldViewPr>
      <p:cViewPr varScale="1">
        <p:scale>
          <a:sx n="58" d="100"/>
          <a:sy n="5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CE83F-51D0-4DAA-B38A-53002111591F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A95E-F9C9-48ED-8749-16D230AD9D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38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A95E-F9C9-48ED-8749-16D230AD9D0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34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AA6A-6468-4784-B270-CC52D299C93D}" type="datetimeFigureOut">
              <a:rPr lang="pt-BR" smtClean="0"/>
              <a:pPr/>
              <a:t>19/06/2013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1E7E-AFEA-4866-9AD0-31CF36F706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sbb.com.br/cgi/supercart.exe/idSearch?ok=detalhes.htm&amp;nothing=nada.htm&amp;b=212&amp;prod_id=287&amp;store_friend=&amp;depto=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bb.com.br/cgi/supercart.exe/idSearch?ok=imagem_ampliada1.htm&amp;nothing=nada.htm&amp;b=212&amp;prod_id=58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sbb.com.br/cgi/supercart.exe/idSearch?ok=detalhes.htm&amp;nothing=nada.htm&amp;b=212&amp;prod_id=214&amp;store_friend=&amp;depto=2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lgnt.com/" TargetMode="External"/><Relationship Id="rId2" Type="http://schemas.openxmlformats.org/officeDocument/2006/relationships/hyperlink" Target="http://www.sblgnt.com/downl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ditoravida.com.br/loja/product_info.php?products_id=6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vidanova.com.br/produtos.asp?codigo=31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vidanova.com.br/produtos.asp?codigo=4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hagnos.com.br/livro.php?id=47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aulus.com.br/lojavirtual/secoes/detalhamento.php?id=292&amp;produto=livros&amp;cat_produto=produtos_livros&amp;produto_dir=livros&amp;categoria=Dicion%E1rios&amp;id_cat=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loyola.com.br/livraria/detalhes.aspx?COD=0816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2" Type="http://schemas.openxmlformats.org/officeDocument/2006/relationships/hyperlink" Target="http://www.sociedade-biblica.pt/Scripts/prodView.asp?idProduct=3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bmarino.com.br/produto/1/192761/lingua+grega:+teoria+-+vol.+1?menuId=1266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submarino.com.br/produto/1/292446/lingua+grega:+pratica+-+vol.+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editorabatistaregular.com.br/produtos.asp?cod_produto=5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knoxpublicacoes.com.br/loja/popup_image.php?pID=144&amp;image=1&amp;lvUsid=4697a909e9d8f1d4f0e8ba3216d690c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idanova.com.br/produtos.asp?codigo=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hagnos.com.br/livro.php?id=87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Dicionario%20do%20Grego%20do%20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loyola.com.br/livraria/detalhes.aspx?COD=0431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vidanova.com.br/produtos.asp?codigo=2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editoraculturacrista.com.br/produtos.asp?codigo=4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ditoraculturacrista.com.br/produtos.asp?codigo=3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.br/imgres?imgurl=http://2.bp.blogspot.com/_a9eOiPFgKpo/TAVjOKlmaCI/AAAAAAAAAtQ/vMJIttLLHzg/s1600/Novo_Testamento__499daadeb0f04.jpg&amp;imgrefurl=http://gospel-book.blogspot.com/2010/06/novo-testamento-interlinear.html&amp;usg=__NgE9Phqfe9juH1QW1oLQi4HMGYk=&amp;h=1024&amp;w=678&amp;sz=129&amp;hl=pt-BR&amp;start=0&amp;zoom=1&amp;tbnid=hH9FjKeVPUtaLM:&amp;tbnh=124&amp;tbnw=91&amp;prev=/images?q=Novo+Testamento+Interlinear&amp;um=1&amp;hl=pt-BR&amp;sa=N&amp;rls=com.microsoft:en-us:IE-SearchBox&amp;rlz=1I7SKPB&amp;biw=1099&amp;bih=509&amp;tbs=isch:1&amp;um=1&amp;itbs=1&amp;iact=hc&amp;vpx=685&amp;vpy=138&amp;dur=452&amp;hovh=276&amp;hovw=183&amp;tx=82&amp;ty=123&amp;ei=ZIqjTK3UHtOAswaX2MCfCA&amp;oei=ZIqjTK3UHtOAswaX2MCfCA&amp;esq=1&amp;page=1&amp;ndsp=24&amp;ved=1t:429,r:13,s: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idanova.com.br/produtos.asp?codigo=32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sword.net/" TargetMode="External"/><Relationship Id="rId7" Type="http://schemas.openxmlformats.org/officeDocument/2006/relationships/hyperlink" Target="http://www.scripture4all.org/" TargetMode="External"/><Relationship Id="rId2" Type="http://schemas.openxmlformats.org/officeDocument/2006/relationships/hyperlink" Target="http://www.learnbiblicalgreek.com/flashwor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eworks.com/" TargetMode="External"/><Relationship Id="rId5" Type="http://schemas.openxmlformats.org/officeDocument/2006/relationships/hyperlink" Target="http://www.logos.com/" TargetMode="External"/><Relationship Id="rId4" Type="http://schemas.openxmlformats.org/officeDocument/2006/relationships/hyperlink" Target="http://www.onlinebible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hreia.net/lexicon/?page_id=153" TargetMode="External"/><Relationship Id="rId7" Type="http://schemas.openxmlformats.org/officeDocument/2006/relationships/hyperlink" Target="http://www.hs-augsburg.de/~harsch/augustana.html" TargetMode="External"/><Relationship Id="rId2" Type="http://schemas.openxmlformats.org/officeDocument/2006/relationships/hyperlink" Target="http://www.etica.pro.br/gregont/men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e-researcher.com/biblical-greek.html" TargetMode="External"/><Relationship Id="rId5" Type="http://schemas.openxmlformats.org/officeDocument/2006/relationships/hyperlink" Target="http://www.mythfolklore.net/bibgreek/" TargetMode="External"/><Relationship Id="rId4" Type="http://schemas.openxmlformats.org/officeDocument/2006/relationships/hyperlink" Target="http://en.wikipedia.org/wiki/Ancient_Greek_grammar_(tables)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cademic.enmu.edu/rollinsh/greek/" TargetMode="External"/><Relationship Id="rId3" Type="http://schemas.openxmlformats.org/officeDocument/2006/relationships/hyperlink" Target="http://www.unc.edu/awmc/" TargetMode="External"/><Relationship Id="rId7" Type="http://schemas.openxmlformats.org/officeDocument/2006/relationships/hyperlink" Target="http://www.learnbiblicalgreek.com/greek-alphabet" TargetMode="External"/><Relationship Id="rId2" Type="http://schemas.openxmlformats.org/officeDocument/2006/relationships/hyperlink" Target="http://www.loc.gov/rr/main/alcove9/classic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assics.cam.ac.uk/" TargetMode="External"/><Relationship Id="rId5" Type="http://schemas.openxmlformats.org/officeDocument/2006/relationships/hyperlink" Target="http://www.stoa.org/diotima/" TargetMode="External"/><Relationship Id="rId4" Type="http://schemas.openxmlformats.org/officeDocument/2006/relationships/hyperlink" Target="http://sites.google.com/site/estudosclassico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greek.com/" TargetMode="External"/><Relationship Id="rId7" Type="http://schemas.openxmlformats.org/officeDocument/2006/relationships/hyperlink" Target="http://www.biblicalgreek.org/grammar/" TargetMode="External"/><Relationship Id="rId2" Type="http://schemas.openxmlformats.org/officeDocument/2006/relationships/hyperlink" Target="https://perswww.kuleuven.be/~u0013314/greek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assics.uchicago.edu/faculty/dik/niftygreek" TargetMode="External"/><Relationship Id="rId5" Type="http://schemas.openxmlformats.org/officeDocument/2006/relationships/hyperlink" Target="http://www.laparola.net/greco/" TargetMode="External"/><Relationship Id="rId4" Type="http://schemas.openxmlformats.org/officeDocument/2006/relationships/hyperlink" Target="http://www.learnbiblicalgreek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.johndyer.name/" TargetMode="External"/><Relationship Id="rId7" Type="http://schemas.openxmlformats.org/officeDocument/2006/relationships/hyperlink" Target="http://www.christ.com/greek/greek-main.shtml" TargetMode="External"/><Relationship Id="rId2" Type="http://schemas.openxmlformats.org/officeDocument/2006/relationships/hyperlink" Target="http://www.perseus.tufts.edu/hopp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rmuthsgreekbook.com/" TargetMode="External"/><Relationship Id="rId5" Type="http://schemas.openxmlformats.org/officeDocument/2006/relationships/hyperlink" Target="http://www.bl.uk/manuscripts/" TargetMode="External"/><Relationship Id="rId4" Type="http://schemas.openxmlformats.org/officeDocument/2006/relationships/hyperlink" Target="http://www.ntgreek.org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b.org.br/" TargetMode="External"/><Relationship Id="rId3" Type="http://schemas.openxmlformats.org/officeDocument/2006/relationships/hyperlink" Target="http://www.ntresources.com/" TargetMode="External"/><Relationship Id="rId7" Type="http://schemas.openxmlformats.org/officeDocument/2006/relationships/hyperlink" Target="http://www.sblgnt.com/" TargetMode="External"/><Relationship Id="rId2" Type="http://schemas.openxmlformats.org/officeDocument/2006/relationships/hyperlink" Target="http://www.christ.com/greek/greek-main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tgateway.com/" TargetMode="External"/><Relationship Id="rId5" Type="http://schemas.openxmlformats.org/officeDocument/2006/relationships/hyperlink" Target="http://www.biblos.com/" TargetMode="External"/><Relationship Id="rId4" Type="http://schemas.openxmlformats.org/officeDocument/2006/relationships/hyperlink" Target="http://www.ntdiscourse.org/publications/sbl/" TargetMode="External"/><Relationship Id="rId9" Type="http://schemas.openxmlformats.org/officeDocument/2006/relationships/hyperlink" Target="http://www.biblia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L%C3%ADngua_grega" TargetMode="External"/><Relationship Id="rId7" Type="http://schemas.openxmlformats.org/officeDocument/2006/relationships/hyperlink" Target="http://www.learnbiblicalgreek.com/greek-alphabet/greek-language" TargetMode="External"/><Relationship Id="rId2" Type="http://schemas.openxmlformats.org/officeDocument/2006/relationships/hyperlink" Target="http://www.airtonjo.com/linguas_biblicas0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reek_language" TargetMode="External"/><Relationship Id="rId5" Type="http://schemas.openxmlformats.org/officeDocument/2006/relationships/hyperlink" Target="http://www.cursogrego.com/ptgreek/history.asp" TargetMode="External"/><Relationship Id="rId4" Type="http://schemas.openxmlformats.org/officeDocument/2006/relationships/hyperlink" Target="http://pt.wikipedia.org/wiki/L%C3%ADngua_grega_antig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 Bíblico</a:t>
            </a:r>
            <a:endParaRPr lang="pt-BR" sz="7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056784" cy="17526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Lição Introdutória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TGrego-UBS4.jpg">
            <a:hlinkClick r:id="rId2" tooltip="Novo Testamento Grego da United Bible Societies 4ed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2491719" cy="3669056"/>
          </a:xfrm>
        </p:spPr>
      </p:pic>
      <p:pic>
        <p:nvPicPr>
          <p:cNvPr id="5" name="Picture 4" descr="NT_NESTLE.jpg">
            <a:hlinkClick r:id="rId4" tooltip="NT Nestle-Aland 27ed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852936"/>
            <a:ext cx="2304256" cy="3807783"/>
          </a:xfrm>
          <a:prstGeom prst="rect">
            <a:avLst/>
          </a:prstGeom>
        </p:spPr>
      </p:pic>
      <p:pic>
        <p:nvPicPr>
          <p:cNvPr id="6" name="Picture 5" descr="SEPTUA.jpg">
            <a:hlinkClick r:id="rId6" tooltip="Famosa tradução grega do AT editada por Alfred Rahlfs.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32656"/>
            <a:ext cx="2531157" cy="3784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SBLGNT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600200"/>
            <a:ext cx="6552728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 SBLGNT é </a:t>
            </a:r>
            <a:r>
              <a:rPr lang="en-US" dirty="0" err="1" smtClean="0"/>
              <a:t>editado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Michael W. Holmes,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utilizou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 </a:t>
            </a:r>
            <a:r>
              <a:rPr lang="en-US" dirty="0" err="1" smtClean="0"/>
              <a:t>ampla</a:t>
            </a:r>
            <a:r>
              <a:rPr lang="en-US" dirty="0" smtClean="0"/>
              <a:t> de </a:t>
            </a:r>
            <a:r>
              <a:rPr lang="en-US" dirty="0" err="1" smtClean="0"/>
              <a:t>edições</a:t>
            </a:r>
            <a:r>
              <a:rPr lang="en-US" dirty="0" smtClean="0"/>
              <a:t> </a:t>
            </a:r>
            <a:r>
              <a:rPr lang="en-US" dirty="0" err="1" smtClean="0"/>
              <a:t>impressas</a:t>
            </a:r>
            <a:r>
              <a:rPr lang="en-US" dirty="0" smtClean="0"/>
              <a:t>,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aparatos</a:t>
            </a:r>
            <a:r>
              <a:rPr lang="en-US" dirty="0" smtClean="0"/>
              <a:t> </a:t>
            </a:r>
            <a:r>
              <a:rPr lang="en-US" dirty="0" err="1" smtClean="0"/>
              <a:t>críticos</a:t>
            </a:r>
            <a:r>
              <a:rPr lang="en-US" dirty="0" smtClean="0"/>
              <a:t>,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r>
              <a:rPr lang="en-US" dirty="0" smtClean="0"/>
              <a:t> e </a:t>
            </a:r>
            <a:r>
              <a:rPr lang="en-US" dirty="0" err="1" smtClean="0"/>
              <a:t>descobertas</a:t>
            </a:r>
            <a:r>
              <a:rPr lang="en-US" dirty="0" smtClean="0"/>
              <a:t> de </a:t>
            </a:r>
            <a:r>
              <a:rPr lang="en-US" dirty="0" err="1" smtClean="0"/>
              <a:t>manuscritos</a:t>
            </a:r>
            <a:r>
              <a:rPr lang="en-US" dirty="0" smtClean="0"/>
              <a:t> </a:t>
            </a:r>
            <a:r>
              <a:rPr lang="en-US" dirty="0" err="1" smtClean="0"/>
              <a:t>enquanto</a:t>
            </a:r>
            <a:r>
              <a:rPr lang="en-US" dirty="0" smtClean="0"/>
              <a:t> </a:t>
            </a:r>
            <a:r>
              <a:rPr lang="en-US" dirty="0" err="1" smtClean="0"/>
              <a:t>estabelecia</a:t>
            </a:r>
            <a:r>
              <a:rPr lang="en-US" dirty="0" smtClean="0"/>
              <a:t> o </a:t>
            </a:r>
            <a:r>
              <a:rPr lang="en-US" dirty="0" err="1" smtClean="0"/>
              <a:t>texto</a:t>
            </a:r>
            <a:r>
              <a:rPr lang="en-US" dirty="0" smtClean="0"/>
              <a:t>. O </a:t>
            </a:r>
            <a:r>
              <a:rPr lang="en-US" dirty="0" err="1" smtClean="0"/>
              <a:t>resultado</a:t>
            </a:r>
            <a:r>
              <a:rPr lang="en-US" dirty="0" smtClean="0"/>
              <a:t> é um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criticamente</a:t>
            </a:r>
            <a:r>
              <a:rPr lang="en-US" dirty="0" smtClean="0"/>
              <a:t> </a:t>
            </a:r>
            <a:r>
              <a:rPr lang="en-US" dirty="0" err="1" smtClean="0"/>
              <a:t>editado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difere</a:t>
            </a:r>
            <a:r>
              <a:rPr lang="en-US" dirty="0" smtClean="0"/>
              <a:t> dos </a:t>
            </a:r>
            <a:r>
              <a:rPr lang="en-US" dirty="0" err="1" smtClean="0"/>
              <a:t>textos</a:t>
            </a:r>
            <a:r>
              <a:rPr lang="en-US" dirty="0" smtClean="0"/>
              <a:t> das </a:t>
            </a:r>
            <a:r>
              <a:rPr lang="en-US" dirty="0" err="1" smtClean="0"/>
              <a:t>Sociedades</a:t>
            </a:r>
            <a:r>
              <a:rPr lang="en-US" dirty="0" smtClean="0"/>
              <a:t> Nestlé-Aland/United Bible Societies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540 </a:t>
            </a:r>
            <a:r>
              <a:rPr lang="en-US" dirty="0" err="1" smtClean="0"/>
              <a:t>lugares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SBLGNT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gratuitamente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download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BLGNT.jpg">
            <a:hlinkClick r:id="rId3" tooltip="Visite o site oficial do SBL GNT!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628800"/>
            <a:ext cx="2232248" cy="3447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damentos_grego_gg.jpg">
            <a:hlinkClick r:id="rId2" tooltip="Gremática lançada em Português em 2009. É padrão em vários seminários ao redor do mundo. Tem um livro de exercícios em separado.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3024852" cy="4525963"/>
          </a:xfrm>
        </p:spPr>
      </p:pic>
      <p:pic>
        <p:nvPicPr>
          <p:cNvPr id="5" name="Picture 4" descr="nocoes_do_grego_biblico_g.jpg">
            <a:hlinkClick r:id="rId4" tooltip="Pode-se dizer que é uma gramática clássica no Brasil com mais de 50.000 exemplares vendidos.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772816"/>
            <a:ext cx="328612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matica_instrumental_grego_g.jpg">
            <a:hlinkClick r:id="rId2" tooltip="Gramática básica do Grego do NT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3122914" cy="4525963"/>
          </a:xfrm>
        </p:spPr>
      </p:pic>
      <p:pic>
        <p:nvPicPr>
          <p:cNvPr id="5" name="Picture 4" descr="Grego_Machen.jpg">
            <a:hlinkClick r:id="rId4" tooltip="Gramática básica de Grego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628800"/>
            <a:ext cx="3384376" cy="477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maticaGregoNT.jpg">
            <a:hlinkClick r:id="rId2" tooltip="Gramática do Grego do NT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79"/>
            <a:ext cx="3744416" cy="4992555"/>
          </a:xfrm>
        </p:spPr>
      </p:pic>
      <p:pic>
        <p:nvPicPr>
          <p:cNvPr id="5" name="Picture 4" descr="Grama_Loyola.jpg">
            <a:hlinkClick r:id="rId4" tooltip="Gramática do Grego do NT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492896"/>
            <a:ext cx="3024336" cy="3944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GramGrego.gif">
            <a:hlinkClick r:id="rId2" tooltip="Boa gramática de Grego da Sociedade Bíblica de Portugal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85" t="3338" r="51418" b="3207"/>
          <a:stretch>
            <a:fillRect/>
          </a:stretch>
        </p:blipFill>
        <p:spPr>
          <a:xfrm>
            <a:off x="467544" y="1052736"/>
            <a:ext cx="2880320" cy="4032448"/>
          </a:xfrm>
        </p:spPr>
      </p:pic>
      <p:pic>
        <p:nvPicPr>
          <p:cNvPr id="5" name="Imagem 4" descr="murachco_pratica.jpg">
            <a:hlinkClick r:id="rId4" tooltip="Livro prático"/>
          </p:cNvPr>
          <p:cNvPicPr>
            <a:picLocks noChangeAspect="1"/>
          </p:cNvPicPr>
          <p:nvPr/>
        </p:nvPicPr>
        <p:blipFill>
          <a:blip r:embed="rId5" cstate="print"/>
          <a:srcRect l="13461" r="17240"/>
          <a:stretch>
            <a:fillRect/>
          </a:stretch>
        </p:blipFill>
        <p:spPr>
          <a:xfrm>
            <a:off x="6441652" y="188640"/>
            <a:ext cx="2594844" cy="3744416"/>
          </a:xfrm>
          <a:prstGeom prst="rect">
            <a:avLst/>
          </a:prstGeom>
        </p:spPr>
      </p:pic>
      <p:pic>
        <p:nvPicPr>
          <p:cNvPr id="6" name="Imagem 5" descr="murachco_teoria.jpg">
            <a:hlinkClick r:id="rId6" tooltip="Uma das melhores gramáticas de Grego Clássico em Português: livro teórico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780928"/>
            <a:ext cx="275030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d_527_PQ_20091201039.jpg">
            <a:hlinkClick r:id="rId2" tooltip="Esta não é uma gramática para iniciantes, mas um ótimo livro de sintaxe do grego bíblico. É um item essencial para o estudo do Grego do NT.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3096344" cy="4458735"/>
          </a:xfrm>
        </p:spPr>
      </p:pic>
      <p:pic>
        <p:nvPicPr>
          <p:cNvPr id="5" name="Picture 4" descr="IntroduHermenRef.jpg">
            <a:hlinkClick r:id="rId4" tooltip="A parte final do livro contém um ótimo resumo de sintaxe do Grego do NT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700808"/>
            <a:ext cx="3237334" cy="4864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ve_linguistica_g.jpg">
            <a:hlinkClick r:id="rId2" tooltip="Uma chave linguística identifica todas palavras do Grego do NT dando informações a respeito de declinação, modo, tempo, pessoa, etc.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3122914" cy="4525963"/>
          </a:xfrm>
        </p:spPr>
      </p:pic>
      <p:pic>
        <p:nvPicPr>
          <p:cNvPr id="6" name="Picture 5" descr="Chave_Hagnos.jpg">
            <a:hlinkClick r:id="rId4" tooltip="Chave linguística baseada na 27ed do texto Nestle-Aland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060848"/>
            <a:ext cx="3168352" cy="455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cionarioPaulus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2664296" cy="3873476"/>
          </a:xfrm>
        </p:spPr>
      </p:pic>
      <p:pic>
        <p:nvPicPr>
          <p:cNvPr id="5" name="Picture 4" descr="DicionarioGregoLoyola.jpg">
            <a:hlinkClick r:id="rId4" tooltip="Dicionário do Grego do NT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348880"/>
            <a:ext cx="2961481" cy="388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xico_do_NT_g.jpg">
            <a:hlinkClick r:id="rId2" tooltip="Léxico resumido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916832"/>
            <a:ext cx="3122914" cy="4525963"/>
          </a:xfrm>
        </p:spPr>
      </p:pic>
      <p:pic>
        <p:nvPicPr>
          <p:cNvPr id="5" name="Picture 4" descr="lexicoAnaliticoMoulton.jpg">
            <a:hlinkClick r:id="rId4" tooltip="Ótimo léxico do NT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4664"/>
            <a:ext cx="3024336" cy="4377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Apresentação do Curso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curso on-line de grego bíblico foi elaborado com o objetivo de preparar os alunos do CPAJ para a prova de proficiência na língua grega. O curso também é oferecido aos demais alunos do CPAJ, bem como a outras pessoas interessadas em relembrar o grego já estudado.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terlinearAnalitico.jpg">
            <a:hlinkClick r:id="rId2" tooltip="Interlinear baseado no texto majoritário do NT com tradução literal, uma tradução nova para o Português e análise das palavras gregas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312368" cy="4731954"/>
          </a:xfrm>
        </p:spPr>
      </p:pic>
      <p:pic>
        <p:nvPicPr>
          <p:cNvPr id="6" name="Picture 5" descr="Interlinear-SBB.jpg">
            <a:hlinkClick r:id="rId4" tooltip="Interlinear baseado na 4ed da UBS com tradução literal e versões ARA e NTLH.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268760"/>
            <a:ext cx="3301140" cy="498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T_grego_analitico_m.jpg">
            <a:hlinkClick r:id="rId2" tooltip="Texto completo do Novo Testamento grego com uma análise gramatical interlinear de cada palavra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20687"/>
            <a:ext cx="3168352" cy="4585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Dicas de Softwares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err="1" smtClean="0">
                <a:hlinkClick r:id="rId2"/>
              </a:rPr>
              <a:t>Flashworks</a:t>
            </a:r>
            <a:r>
              <a:rPr lang="pt-BR" dirty="0" smtClean="0"/>
              <a:t>: programa para memorização de </a:t>
            </a:r>
            <a:r>
              <a:rPr lang="pt-BR" dirty="0" err="1" smtClean="0"/>
              <a:t>vocaculário</a:t>
            </a:r>
            <a:r>
              <a:rPr lang="pt-BR" dirty="0" smtClean="0"/>
              <a:t>.</a:t>
            </a:r>
          </a:p>
          <a:p>
            <a:r>
              <a:rPr lang="pt-BR" b="1" dirty="0" err="1" smtClean="0">
                <a:hlinkClick r:id="rId3"/>
              </a:rPr>
              <a:t>E-sword</a:t>
            </a:r>
            <a:r>
              <a:rPr lang="pt-BR" dirty="0" smtClean="0"/>
              <a:t>: software gratuito de pesquisa bíblica e biblioteca eletrônica.</a:t>
            </a:r>
          </a:p>
          <a:p>
            <a:r>
              <a:rPr lang="pt-BR" b="1" dirty="0" err="1" smtClean="0">
                <a:hlinkClick r:id="rId4"/>
              </a:rPr>
              <a:t>Biblia</a:t>
            </a:r>
            <a:r>
              <a:rPr lang="pt-BR" b="1" dirty="0" smtClean="0">
                <a:hlinkClick r:id="rId4"/>
              </a:rPr>
              <a:t> Online</a:t>
            </a:r>
            <a:r>
              <a:rPr lang="pt-BR" dirty="0" smtClean="0"/>
              <a:t>: software gratuito de pesquisa bíblica com versão em Português.</a:t>
            </a:r>
          </a:p>
          <a:p>
            <a:r>
              <a:rPr lang="pt-BR" b="1" dirty="0" smtClean="0">
                <a:hlinkClick r:id="rId5"/>
              </a:rPr>
              <a:t>Logos</a:t>
            </a:r>
            <a:r>
              <a:rPr lang="pt-BR" dirty="0" smtClean="0"/>
              <a:t>: software de pesquisa bíblica e biblioteca eletrônica.</a:t>
            </a:r>
          </a:p>
          <a:p>
            <a:r>
              <a:rPr lang="pt-BR" b="1" dirty="0" err="1" smtClean="0">
                <a:hlinkClick r:id="rId6"/>
              </a:rPr>
              <a:t>BibleWorks</a:t>
            </a:r>
            <a:r>
              <a:rPr lang="pt-BR" dirty="0" smtClean="0"/>
              <a:t>: software de pesquisa bíblica.</a:t>
            </a:r>
          </a:p>
          <a:p>
            <a:r>
              <a:rPr lang="en-US" b="1" dirty="0" smtClean="0">
                <a:hlinkClick r:id="rId7"/>
              </a:rPr>
              <a:t>Scripture4al</a:t>
            </a:r>
            <a:r>
              <a:rPr lang="en-US" dirty="0" smtClean="0"/>
              <a:t>: </a:t>
            </a:r>
            <a:r>
              <a:rPr lang="pt-BR" dirty="0" smtClean="0"/>
              <a:t>software gratuito de pesquisa bíblica.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b="1" dirty="0" smtClean="0"/>
              <a:t>Dicas de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pt-BR" u="sng" dirty="0" smtClean="0">
                <a:hlinkClick r:id="rId2"/>
              </a:rPr>
              <a:t>Grego do Novo Testamento</a:t>
            </a:r>
            <a:r>
              <a:rPr lang="pt-BR" dirty="0" smtClean="0"/>
              <a:t>: Site do livro Noções do Grego Bíblico dos Profs. Lourenço Stelio Rega e Johannes Bergmann.</a:t>
            </a:r>
          </a:p>
          <a:p>
            <a:r>
              <a:rPr lang="pt-BR" u="sng" dirty="0" smtClean="0">
                <a:hlinkClick r:id="rId3"/>
              </a:rPr>
              <a:t>LEXICON - Dicionário Grego Português</a:t>
            </a:r>
            <a:r>
              <a:rPr lang="pt-BR" dirty="0" smtClean="0"/>
              <a:t>: Projeto para elaboração de um léxico eletrônico grego-português atualizado.</a:t>
            </a:r>
          </a:p>
          <a:p>
            <a:r>
              <a:rPr lang="pt-BR" u="sng" dirty="0" smtClean="0">
                <a:hlinkClick r:id="rId4"/>
              </a:rPr>
              <a:t>Ancient Greek Grammar (tables) - Wikipedia</a:t>
            </a:r>
            <a:r>
              <a:rPr lang="pt-BR" dirty="0" smtClean="0"/>
              <a:t>: ótimas tabelas com os paradigmas gregos.</a:t>
            </a:r>
          </a:p>
          <a:p>
            <a:r>
              <a:rPr lang="pt-BR" u="sng" dirty="0" smtClean="0">
                <a:hlinkClick r:id="rId5"/>
              </a:rPr>
              <a:t>Biblical Greek Online</a:t>
            </a:r>
            <a:r>
              <a:rPr lang="pt-BR" dirty="0" smtClean="0"/>
              <a:t>: material de um curso de grego on-line da Universidade de Oklahoma.</a:t>
            </a:r>
          </a:p>
          <a:p>
            <a:r>
              <a:rPr lang="pt-BR" u="sng" dirty="0" smtClean="0">
                <a:hlinkClick r:id="rId6"/>
              </a:rPr>
              <a:t>Biblical Greek</a:t>
            </a:r>
            <a:r>
              <a:rPr lang="pt-BR" dirty="0" smtClean="0"/>
              <a:t>: livros sobre o grego do Novo Testamento em inglês.</a:t>
            </a:r>
          </a:p>
          <a:p>
            <a:r>
              <a:rPr lang="pt-BR" u="sng" dirty="0" smtClean="0">
                <a:hlinkClick r:id="rId7"/>
              </a:rPr>
              <a:t>Bibliotheca Augustana</a:t>
            </a:r>
            <a:r>
              <a:rPr lang="pt-BR" dirty="0" smtClean="0"/>
              <a:t>: livros clássicos on-line.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b="1" dirty="0" smtClean="0"/>
              <a:t>Dicas de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pt-BR" u="sng" dirty="0" smtClean="0">
                <a:hlinkClick r:id="rId2"/>
              </a:rPr>
              <a:t>Classical and Medieval History</a:t>
            </a:r>
            <a:r>
              <a:rPr lang="pt-BR" dirty="0" smtClean="0"/>
              <a:t>: lista de recursos eletrônicos para o estudo de livros clássicos e medievais da Livraria do Congresso Americano.</a:t>
            </a:r>
          </a:p>
          <a:p>
            <a:r>
              <a:rPr lang="pt-BR" u="sng" dirty="0" smtClean="0">
                <a:hlinkClick r:id="rId3"/>
              </a:rPr>
              <a:t>Ancient World Mapping Center</a:t>
            </a:r>
            <a:r>
              <a:rPr lang="pt-BR" dirty="0" smtClean="0"/>
              <a:t>: mapas do mundo antigo.</a:t>
            </a:r>
          </a:p>
          <a:p>
            <a:r>
              <a:rPr lang="pt-BR" u="sng" dirty="0" smtClean="0">
                <a:hlinkClick r:id="rId4"/>
              </a:rPr>
              <a:t>Departamento de Estudos Clássicos</a:t>
            </a:r>
            <a:r>
              <a:rPr lang="pt-BR" dirty="0" smtClean="0"/>
              <a:t>: da Universidade de Lisboa.</a:t>
            </a:r>
          </a:p>
          <a:p>
            <a:r>
              <a:rPr lang="pt-BR" u="sng" dirty="0" smtClean="0">
                <a:hlinkClick r:id="rId5"/>
              </a:rPr>
              <a:t>Diotima Women &amp; Gender in the Ancient World</a:t>
            </a:r>
            <a:r>
              <a:rPr lang="pt-BR" dirty="0" smtClean="0"/>
              <a:t>: material para estudo sobre mulher e gênero no mundo antigo.</a:t>
            </a:r>
          </a:p>
          <a:p>
            <a:r>
              <a:rPr lang="pt-BR" u="sng" dirty="0" smtClean="0">
                <a:hlinkClick r:id="rId6"/>
              </a:rPr>
              <a:t>Faculty of Classics</a:t>
            </a:r>
            <a:r>
              <a:rPr lang="pt-BR" dirty="0" smtClean="0"/>
              <a:t>: faculdade de estudos clássicos da Universidade de Cambridge.</a:t>
            </a:r>
          </a:p>
          <a:p>
            <a:r>
              <a:rPr lang="pt-BR" u="sng" dirty="0" smtClean="0">
                <a:hlinkClick r:id="rId7"/>
              </a:rPr>
              <a:t>Greek Alphabet Teknia</a:t>
            </a:r>
            <a:r>
              <a:rPr lang="pt-BR" dirty="0" smtClean="0"/>
              <a:t>: website do William Mounce com recursos para aprender o alfabeto grego.</a:t>
            </a:r>
          </a:p>
          <a:p>
            <a:r>
              <a:rPr lang="pt-BR" u="sng" dirty="0" smtClean="0">
                <a:hlinkClick r:id="rId8"/>
              </a:rPr>
              <a:t>Greek Course - Resources</a:t>
            </a:r>
            <a:r>
              <a:rPr lang="pt-BR" dirty="0" smtClean="0"/>
              <a:t>: recursos para o estudo da língua grega.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b="1" dirty="0" smtClean="0"/>
              <a:t>Dicas de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pt-BR" u="sng" dirty="0" smtClean="0">
                <a:hlinkClick r:id="rId2"/>
              </a:rPr>
              <a:t>Greek Grammar</a:t>
            </a:r>
            <a:r>
              <a:rPr lang="pt-BR" dirty="0" smtClean="0"/>
              <a:t>: recursospara o estudo do Grego.</a:t>
            </a:r>
          </a:p>
          <a:p>
            <a:r>
              <a:rPr lang="en-US" u="sng" dirty="0" smtClean="0">
                <a:hlinkClick r:id="rId3"/>
              </a:rPr>
              <a:t>Kids' Greek Learning the Biblical Greek Language, for Children of All Ages</a:t>
            </a:r>
            <a:r>
              <a:rPr lang="en-US" dirty="0" smtClean="0"/>
              <a:t>: site de William </a:t>
            </a:r>
            <a:r>
              <a:rPr lang="en-US" dirty="0" err="1" smtClean="0"/>
              <a:t>Mounce</a:t>
            </a:r>
            <a:r>
              <a:rPr lang="en-US" dirty="0" smtClean="0"/>
              <a:t> com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err="1" smtClean="0"/>
              <a:t>grego</a:t>
            </a:r>
            <a:r>
              <a:rPr lang="en-US" dirty="0" smtClean="0"/>
              <a:t> </a:t>
            </a:r>
            <a:r>
              <a:rPr lang="en-US" dirty="0" err="1" smtClean="0"/>
              <a:t>bíblico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crianças</a:t>
            </a:r>
            <a:r>
              <a:rPr lang="en-US" dirty="0" smtClean="0"/>
              <a:t>.</a:t>
            </a:r>
            <a:endParaRPr lang="pt-BR" dirty="0" smtClean="0"/>
          </a:p>
          <a:p>
            <a:r>
              <a:rPr lang="pt-BR" u="sng" dirty="0" smtClean="0">
                <a:hlinkClick r:id="rId4"/>
              </a:rPr>
              <a:t>Learn the Biblical Greek</a:t>
            </a:r>
            <a:r>
              <a:rPr lang="pt-BR" dirty="0" smtClean="0"/>
              <a:t>: site de William Mounce com recursos para aprender grego bíblico, inclusive aulas do próprio Mounce.</a:t>
            </a:r>
          </a:p>
          <a:p>
            <a:r>
              <a:rPr lang="pt-BR" u="sng" dirty="0" err="1" smtClean="0">
                <a:hlinkClick r:id="rId5"/>
              </a:rPr>
              <a:t>New</a:t>
            </a:r>
            <a:r>
              <a:rPr lang="pt-BR" u="sng" dirty="0" smtClean="0">
                <a:hlinkClick r:id="rId5"/>
              </a:rPr>
              <a:t> </a:t>
            </a:r>
            <a:r>
              <a:rPr lang="pt-BR" u="sng" dirty="0" err="1" smtClean="0">
                <a:hlinkClick r:id="rId5"/>
              </a:rPr>
              <a:t>Testament</a:t>
            </a:r>
            <a:r>
              <a:rPr lang="pt-BR" u="sng" dirty="0" smtClean="0">
                <a:hlinkClick r:id="rId5"/>
              </a:rPr>
              <a:t> </a:t>
            </a:r>
            <a:r>
              <a:rPr lang="pt-BR" u="sng" dirty="0" err="1" smtClean="0">
                <a:hlinkClick r:id="rId5"/>
              </a:rPr>
              <a:t>Greek</a:t>
            </a:r>
            <a:r>
              <a:rPr lang="pt-BR" dirty="0" smtClean="0"/>
              <a:t>: site com vários recursos para pesquisa no NT grego.</a:t>
            </a:r>
          </a:p>
          <a:p>
            <a:r>
              <a:rPr lang="pt-BR" u="sng" dirty="0" smtClean="0">
                <a:hlinkClick r:id="rId6"/>
              </a:rPr>
              <a:t>Nifty Greek Handouts Department of Classics</a:t>
            </a:r>
            <a:r>
              <a:rPr lang="pt-BR" dirty="0" smtClean="0"/>
              <a:t>: recursos para o estudo de grego do departamento de estudos clássicos da universidade de Chicago.</a:t>
            </a:r>
          </a:p>
          <a:p>
            <a:r>
              <a:rPr lang="pt-BR" u="sng" dirty="0" smtClean="0">
                <a:hlinkClick r:id="rId7"/>
              </a:rPr>
              <a:t>Online </a:t>
            </a:r>
            <a:r>
              <a:rPr lang="pt-BR" u="sng" dirty="0" err="1" smtClean="0">
                <a:hlinkClick r:id="rId7"/>
              </a:rPr>
              <a:t>Greek</a:t>
            </a:r>
            <a:r>
              <a:rPr lang="pt-BR" u="sng" dirty="0" smtClean="0">
                <a:hlinkClick r:id="rId7"/>
              </a:rPr>
              <a:t> Grammar </a:t>
            </a:r>
            <a:r>
              <a:rPr lang="pt-BR" u="sng" dirty="0" err="1" smtClean="0">
                <a:hlinkClick r:id="rId7"/>
              </a:rPr>
              <a:t>Learning</a:t>
            </a:r>
            <a:r>
              <a:rPr lang="pt-BR" u="sng" dirty="0" smtClean="0">
                <a:hlinkClick r:id="rId7"/>
              </a:rPr>
              <a:t> </a:t>
            </a:r>
            <a:r>
              <a:rPr lang="pt-BR" u="sng" dirty="0" err="1" smtClean="0">
                <a:hlinkClick r:id="rId7"/>
              </a:rPr>
              <a:t>Tools</a:t>
            </a:r>
            <a:r>
              <a:rPr lang="pt-BR" u="sng" dirty="0" smtClean="0">
                <a:hlinkClick r:id="rId7"/>
              </a:rPr>
              <a:t> &amp; </a:t>
            </a:r>
            <a:r>
              <a:rPr lang="pt-BR" u="sng" dirty="0" err="1" smtClean="0">
                <a:hlinkClick r:id="rId7"/>
              </a:rPr>
              <a:t>Study</a:t>
            </a:r>
            <a:r>
              <a:rPr lang="pt-BR" u="sng" dirty="0" smtClean="0">
                <a:hlinkClick r:id="rId7"/>
              </a:rPr>
              <a:t> </a:t>
            </a:r>
            <a:r>
              <a:rPr lang="pt-BR" u="sng" dirty="0" err="1" smtClean="0">
                <a:hlinkClick r:id="rId7"/>
              </a:rPr>
              <a:t>Aids</a:t>
            </a:r>
            <a:r>
              <a:rPr lang="pt-BR" dirty="0" smtClean="0"/>
              <a:t>: página do Instituto para Estudo do Grego Bíblico. Vários recursos on-line.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b="1" dirty="0" smtClean="0"/>
              <a:t>Dicas de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pt-BR" u="sng" dirty="0" err="1" smtClean="0">
                <a:hlinkClick r:id="rId2"/>
              </a:rPr>
              <a:t>Perseus</a:t>
            </a:r>
            <a:r>
              <a:rPr lang="pt-BR" u="sng" dirty="0" smtClean="0">
                <a:hlinkClick r:id="rId2"/>
              </a:rPr>
              <a:t> Digital </a:t>
            </a:r>
            <a:r>
              <a:rPr lang="pt-BR" u="sng" dirty="0" err="1" smtClean="0">
                <a:hlinkClick r:id="rId2"/>
              </a:rPr>
              <a:t>Library</a:t>
            </a:r>
            <a:r>
              <a:rPr lang="pt-BR" dirty="0" smtClean="0"/>
              <a:t>: biblioteca digital de textos clássicos, papiros e manuscritos.</a:t>
            </a:r>
          </a:p>
          <a:p>
            <a:r>
              <a:rPr lang="pt-BR" u="sng" dirty="0" smtClean="0">
                <a:hlinkClick r:id="rId3"/>
              </a:rPr>
              <a:t>Reader's Version of Greek and Hebrew Bible</a:t>
            </a:r>
            <a:r>
              <a:rPr lang="pt-BR" dirty="0" smtClean="0"/>
              <a:t>: Novo Testamento grego com análise e tradução de palavras.</a:t>
            </a:r>
          </a:p>
          <a:p>
            <a:r>
              <a:rPr lang="en-US" u="sng" dirty="0" smtClean="0">
                <a:hlinkClick r:id="rId4"/>
              </a:rPr>
              <a:t>Resources for Learning NT Greek by Corey Keating</a:t>
            </a:r>
            <a:r>
              <a:rPr lang="en-US" dirty="0" smtClean="0"/>
              <a:t>: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estudo</a:t>
            </a:r>
            <a:r>
              <a:rPr lang="en-US" dirty="0" smtClean="0"/>
              <a:t> do NT </a:t>
            </a:r>
            <a:r>
              <a:rPr lang="en-US" dirty="0" err="1" smtClean="0"/>
              <a:t>Grego</a:t>
            </a:r>
            <a:r>
              <a:rPr lang="en-US" dirty="0" smtClean="0"/>
              <a:t>.</a:t>
            </a:r>
            <a:endParaRPr lang="pt-BR" dirty="0" smtClean="0"/>
          </a:p>
          <a:p>
            <a:r>
              <a:rPr lang="pt-BR" u="sng" dirty="0" smtClean="0">
                <a:hlinkClick r:id="rId5"/>
              </a:rPr>
              <a:t>The British Library Digitised Manuscripts</a:t>
            </a:r>
            <a:r>
              <a:rPr lang="pt-BR" dirty="0" smtClean="0"/>
              <a:t>: biblioteca de manuscritos digitais da Biblioteca Britânica.</a:t>
            </a:r>
          </a:p>
          <a:p>
            <a:r>
              <a:rPr lang="en-US" u="sng" dirty="0" err="1" smtClean="0">
                <a:hlinkClick r:id="rId6"/>
              </a:rPr>
              <a:t>Wermuth's</a:t>
            </a:r>
            <a:r>
              <a:rPr lang="en-US" u="sng" dirty="0" smtClean="0">
                <a:hlinkClick r:id="rId6"/>
              </a:rPr>
              <a:t> GREEKBOOK</a:t>
            </a:r>
            <a:r>
              <a:rPr lang="en-US" dirty="0" smtClean="0"/>
              <a:t>: </a:t>
            </a:r>
            <a:r>
              <a:rPr lang="en-US" dirty="0" err="1" smtClean="0"/>
              <a:t>Gramática</a:t>
            </a:r>
            <a:r>
              <a:rPr lang="en-US" dirty="0" smtClean="0"/>
              <a:t> on-line.</a:t>
            </a:r>
            <a:endParaRPr lang="pt-BR" dirty="0" smtClean="0"/>
          </a:p>
          <a:p>
            <a:r>
              <a:rPr lang="pt-BR" u="sng" dirty="0" smtClean="0">
                <a:hlinkClick r:id="rId7"/>
              </a:rPr>
              <a:t>www.christ.com</a:t>
            </a:r>
            <a:r>
              <a:rPr lang="pt-BR" dirty="0" smtClean="0"/>
              <a:t>: Biblical Greek Contents Page. </a:t>
            </a:r>
            <a:r>
              <a:rPr lang="pt-BR" smtClean="0"/>
              <a:t>Recursos </a:t>
            </a:r>
            <a:r>
              <a:rPr lang="pt-BR" dirty="0" smtClean="0"/>
              <a:t>para o estudo do grego do 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b="1" dirty="0" smtClean="0"/>
              <a:t>Dicas de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pt-BR" u="sng" dirty="0" smtClean="0">
                <a:hlinkClick r:id="rId2"/>
              </a:rPr>
              <a:t>www.christ.com </a:t>
            </a:r>
            <a:r>
              <a:rPr lang="pt-BR" u="sng" dirty="0" err="1" smtClean="0">
                <a:hlinkClick r:id="rId2"/>
              </a:rPr>
              <a:t>Biblical</a:t>
            </a:r>
            <a:r>
              <a:rPr lang="pt-BR" u="sng" dirty="0" smtClean="0">
                <a:hlinkClick r:id="rId2"/>
              </a:rPr>
              <a:t> </a:t>
            </a:r>
            <a:r>
              <a:rPr lang="pt-BR" u="sng" dirty="0" err="1" smtClean="0">
                <a:hlinkClick r:id="rId2"/>
              </a:rPr>
              <a:t>Greek</a:t>
            </a:r>
            <a:r>
              <a:rPr lang="pt-BR" u="sng" dirty="0" smtClean="0">
                <a:hlinkClick r:id="rId2"/>
              </a:rPr>
              <a:t> </a:t>
            </a:r>
            <a:r>
              <a:rPr lang="pt-BR" u="sng" dirty="0" err="1" smtClean="0">
                <a:hlinkClick r:id="rId2"/>
              </a:rPr>
              <a:t>Contents</a:t>
            </a:r>
            <a:r>
              <a:rPr lang="pt-BR" u="sng" dirty="0" smtClean="0">
                <a:hlinkClick r:id="rId2"/>
              </a:rPr>
              <a:t> Page</a:t>
            </a:r>
            <a:r>
              <a:rPr lang="pt-BR" dirty="0" smtClean="0"/>
              <a:t>: recursos para o estudo do grego do NT.</a:t>
            </a:r>
          </a:p>
          <a:p>
            <a:r>
              <a:rPr lang="pt-BR" u="sng" dirty="0" err="1" smtClean="0">
                <a:hlinkClick r:id="rId3"/>
              </a:rPr>
              <a:t>New</a:t>
            </a:r>
            <a:r>
              <a:rPr lang="pt-BR" u="sng" dirty="0" smtClean="0">
                <a:hlinkClick r:id="rId3"/>
              </a:rPr>
              <a:t> </a:t>
            </a:r>
            <a:r>
              <a:rPr lang="pt-BR" u="sng" dirty="0" err="1" smtClean="0">
                <a:hlinkClick r:id="rId3"/>
              </a:rPr>
              <a:t>Testament</a:t>
            </a:r>
            <a:r>
              <a:rPr lang="pt-BR" u="sng" dirty="0" smtClean="0">
                <a:hlinkClick r:id="rId3"/>
              </a:rPr>
              <a:t> </a:t>
            </a:r>
            <a:r>
              <a:rPr lang="pt-BR" u="sng" dirty="0" err="1" smtClean="0">
                <a:hlinkClick r:id="rId3"/>
              </a:rPr>
              <a:t>Resources</a:t>
            </a:r>
            <a:r>
              <a:rPr lang="pt-BR" dirty="0" smtClean="0"/>
              <a:t>: vários recursos para o estudo do NT grego.</a:t>
            </a:r>
          </a:p>
          <a:p>
            <a:r>
              <a:rPr lang="pt-BR" u="sng" dirty="0" smtClean="0">
                <a:hlinkClick r:id="rId4"/>
              </a:rPr>
              <a:t>NT </a:t>
            </a:r>
            <a:r>
              <a:rPr lang="pt-BR" u="sng" dirty="0" err="1" smtClean="0">
                <a:hlinkClick r:id="rId4"/>
              </a:rPr>
              <a:t>Discourse</a:t>
            </a:r>
            <a:r>
              <a:rPr lang="pt-BR" u="sng" dirty="0" smtClean="0">
                <a:hlinkClick r:id="rId4"/>
              </a:rPr>
              <a:t> </a:t>
            </a:r>
            <a:r>
              <a:rPr lang="pt-BR" u="sng" dirty="0" err="1" smtClean="0">
                <a:hlinkClick r:id="rId4"/>
              </a:rPr>
              <a:t>Suite</a:t>
            </a:r>
            <a:r>
              <a:rPr lang="pt-BR" u="sng" dirty="0" smtClean="0">
                <a:hlinkClick r:id="rId4"/>
              </a:rPr>
              <a:t> NT </a:t>
            </a:r>
            <a:r>
              <a:rPr lang="pt-BR" u="sng" dirty="0" err="1" smtClean="0">
                <a:hlinkClick r:id="rId4"/>
              </a:rPr>
              <a:t>Discourse</a:t>
            </a:r>
            <a:r>
              <a:rPr lang="pt-BR" dirty="0" smtClean="0"/>
              <a:t>: site sobre análise do discurso aplicada ao NT. </a:t>
            </a:r>
          </a:p>
          <a:p>
            <a:r>
              <a:rPr lang="pt-BR" u="sng" dirty="0" err="1" smtClean="0">
                <a:hlinkClick r:id="rId5"/>
              </a:rPr>
              <a:t>Biblos</a:t>
            </a:r>
            <a:r>
              <a:rPr lang="pt-BR" dirty="0" smtClean="0"/>
              <a:t>: ótimo site de pesquisa bíblica e biblioteca eletrônica.</a:t>
            </a:r>
          </a:p>
          <a:p>
            <a:r>
              <a:rPr lang="pt-BR" u="sng" dirty="0" err="1" smtClean="0">
                <a:hlinkClick r:id="rId6"/>
              </a:rPr>
              <a:t>The</a:t>
            </a:r>
            <a:r>
              <a:rPr lang="pt-BR" u="sng" dirty="0" smtClean="0">
                <a:hlinkClick r:id="rId6"/>
              </a:rPr>
              <a:t> </a:t>
            </a:r>
            <a:r>
              <a:rPr lang="pt-BR" u="sng" dirty="0" err="1" smtClean="0">
                <a:hlinkClick r:id="rId6"/>
              </a:rPr>
              <a:t>New</a:t>
            </a:r>
            <a:r>
              <a:rPr lang="pt-BR" u="sng" dirty="0" smtClean="0">
                <a:hlinkClick r:id="rId6"/>
              </a:rPr>
              <a:t> </a:t>
            </a:r>
            <a:r>
              <a:rPr lang="pt-BR" u="sng" dirty="0" err="1" smtClean="0">
                <a:hlinkClick r:id="rId6"/>
              </a:rPr>
              <a:t>Testament</a:t>
            </a:r>
            <a:r>
              <a:rPr lang="pt-BR" u="sng" dirty="0" smtClean="0">
                <a:hlinkClick r:id="rId6"/>
              </a:rPr>
              <a:t> Gateway NTGateway.com </a:t>
            </a:r>
            <a:r>
              <a:rPr lang="pt-BR" u="sng" dirty="0" err="1" smtClean="0">
                <a:hlinkClick r:id="rId6"/>
              </a:rPr>
              <a:t>Dr</a:t>
            </a:r>
            <a:r>
              <a:rPr lang="pt-BR" u="sng" dirty="0" smtClean="0">
                <a:hlinkClick r:id="rId6"/>
              </a:rPr>
              <a:t> Mark </a:t>
            </a:r>
            <a:r>
              <a:rPr lang="pt-BR" u="sng" dirty="0" err="1" smtClean="0">
                <a:hlinkClick r:id="rId6"/>
              </a:rPr>
              <a:t>Goodacre</a:t>
            </a:r>
            <a:r>
              <a:rPr lang="pt-BR" dirty="0" smtClean="0"/>
              <a:t>: provavelmente o site mais completo para estudo do Novo Testamento Grego.</a:t>
            </a:r>
          </a:p>
          <a:p>
            <a:r>
              <a:rPr lang="pt-BR" dirty="0" smtClean="0">
                <a:hlinkClick r:id="rId7"/>
              </a:rPr>
              <a:t>www.sblgnt.com</a:t>
            </a:r>
            <a:r>
              <a:rPr lang="pt-BR" dirty="0" smtClean="0"/>
              <a:t> – nova edição do texto grego da SBL (Sociedade de Literatura Bíblica).</a:t>
            </a:r>
          </a:p>
          <a:p>
            <a:r>
              <a:rPr lang="pt-BR" dirty="0" smtClean="0">
                <a:hlinkClick r:id="rId8"/>
              </a:rPr>
              <a:t>www.sbb.org.br</a:t>
            </a:r>
            <a:r>
              <a:rPr lang="pt-BR" dirty="0" smtClean="0"/>
              <a:t> – textos da Sociedade Bíblica do Brasil para pesquisa.</a:t>
            </a:r>
          </a:p>
          <a:p>
            <a:r>
              <a:rPr lang="pt-BR" dirty="0" smtClean="0">
                <a:hlinkClick r:id="rId9"/>
              </a:rPr>
              <a:t>www.biblia.com</a:t>
            </a:r>
            <a:r>
              <a:rPr lang="pt-BR" dirty="0" smtClean="0"/>
              <a:t> – site de pesquisa bíblica mantido pela logos.com.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1412"/>
            <a:ext cx="8784976" cy="12493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sz="4000" dirty="0" smtClean="0"/>
              <a:t>Bons estudos!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8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Apresentação da 1ª lição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 primeira lição é mais uma apresentação de nosso curso do que uma lição propriamente dita. Indicaremos alguns links sobre a história da língua grega e daremos dicas de sites, softwares e livros úteis ao estudo do grego, alguns dos quais serão obrigatórios em nosso curso.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Grega</a:t>
            </a:r>
            <a:endParaRPr lang="pt-BR" sz="60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Lição 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História da língua grega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Você pode obter informações sobre a história da língua grega no primeiro capítulo da maioria das gramáticas, ou consultar um dos seguintes sites:</a:t>
            </a:r>
          </a:p>
          <a:p>
            <a:endParaRPr lang="pt-BR" sz="2400" dirty="0" smtClean="0"/>
          </a:p>
          <a:p>
            <a:r>
              <a:rPr lang="pt-BR" sz="2400" dirty="0" smtClean="0">
                <a:hlinkClick r:id="rId2"/>
              </a:rPr>
              <a:t>http://www.airtonjo.com/linguas_biblicas02.htm</a:t>
            </a:r>
            <a:r>
              <a:rPr lang="pt-BR" sz="2400" dirty="0" smtClean="0"/>
              <a:t> </a:t>
            </a:r>
          </a:p>
          <a:p>
            <a:r>
              <a:rPr lang="pt-BR" sz="2400" dirty="0" smtClean="0">
                <a:hlinkClick r:id="rId3"/>
              </a:rPr>
              <a:t>http://pt.wikipedia.org/wiki/L%C3%</a:t>
            </a:r>
            <a:r>
              <a:rPr lang="pt-BR" sz="2400" dirty="0" err="1" smtClean="0">
                <a:hlinkClick r:id="rId3"/>
              </a:rPr>
              <a:t>ADngua_grega</a:t>
            </a:r>
            <a:r>
              <a:rPr lang="pt-BR" sz="2400" dirty="0" smtClean="0"/>
              <a:t> </a:t>
            </a:r>
          </a:p>
          <a:p>
            <a:r>
              <a:rPr lang="pt-BR" sz="2400" dirty="0" smtClean="0">
                <a:hlinkClick r:id="rId4"/>
              </a:rPr>
              <a:t>http://pt.wikipedia.org/wiki/L%C3%</a:t>
            </a:r>
            <a:r>
              <a:rPr lang="pt-BR" sz="2400" dirty="0" err="1" smtClean="0">
                <a:hlinkClick r:id="rId4"/>
              </a:rPr>
              <a:t>ADngua_grega_antiga</a:t>
            </a:r>
            <a:endParaRPr lang="pt-BR" sz="2400" dirty="0" smtClean="0"/>
          </a:p>
          <a:p>
            <a:r>
              <a:rPr lang="pt-BR" sz="2400" dirty="0" smtClean="0">
                <a:hlinkClick r:id="rId5"/>
              </a:rPr>
              <a:t>http://www.cursogrego.com/ptgreek/history.asp</a:t>
            </a:r>
            <a:endParaRPr lang="pt-BR" sz="2400" dirty="0" smtClean="0"/>
          </a:p>
          <a:p>
            <a:r>
              <a:rPr lang="pt-BR" sz="2400" dirty="0" smtClean="0">
                <a:hlinkClick r:id="rId6"/>
              </a:rPr>
              <a:t>http://en.wikipedia.org/wiki/Greek_language</a:t>
            </a:r>
            <a:endParaRPr lang="pt-BR" sz="2400" dirty="0" smtClean="0"/>
          </a:p>
          <a:p>
            <a:r>
              <a:rPr lang="pt-BR" sz="2400" dirty="0" smtClean="0">
                <a:hlinkClick r:id="rId7"/>
              </a:rPr>
              <a:t>http://www.learnbiblicalgreek.com/greek-alphabet/greek-language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/>
              <a:t>Definições importantes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r>
              <a:rPr lang="pt-BR" b="1" dirty="0" smtClean="0"/>
              <a:t>Gramáticas</a:t>
            </a:r>
            <a:r>
              <a:rPr lang="pt-BR" dirty="0" smtClean="0"/>
              <a:t> – Livros que explicam a gramática grega normalmente com exercícios e lista de palavras para decorar.</a:t>
            </a:r>
          </a:p>
          <a:p>
            <a:r>
              <a:rPr lang="pt-BR" b="1" dirty="0" smtClean="0"/>
              <a:t>Dicionários</a:t>
            </a:r>
            <a:r>
              <a:rPr lang="pt-BR" dirty="0" smtClean="0"/>
              <a:t> – Os dicionários dão os significados das formas básicas das palavras.</a:t>
            </a:r>
          </a:p>
          <a:p>
            <a:r>
              <a:rPr lang="pt-BR" b="1" dirty="0" smtClean="0"/>
              <a:t>Chaves lingüísticas </a:t>
            </a:r>
            <a:r>
              <a:rPr lang="pt-BR" dirty="0" smtClean="0"/>
              <a:t>– Apresentam o significado das palavras gregas mais complexas, organizando-as de acordo com os livros e capítulos bíblicos. Apresentam significados mais contextualizados a cada texto específico.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/>
              <a:t>Definições importantes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r>
              <a:rPr lang="pt-BR" b="1" dirty="0" smtClean="0"/>
              <a:t>Léxicos </a:t>
            </a:r>
            <a:r>
              <a:rPr lang="pt-BR" dirty="0" smtClean="0"/>
              <a:t>– Os léxicos dão os significados das formas básicas das palavras e também mostram todas as formas flexionadas das mesmas.</a:t>
            </a:r>
          </a:p>
          <a:p>
            <a:r>
              <a:rPr lang="pt-BR" b="1" dirty="0" smtClean="0"/>
              <a:t>Dicionários de teologia</a:t>
            </a:r>
            <a:r>
              <a:rPr lang="pt-BR" dirty="0" smtClean="0"/>
              <a:t> – Dicionários que fazem um apanhado teológico do uso da palavra na LXX, no grego clássico e no Novo Testamento.</a:t>
            </a:r>
          </a:p>
          <a:p>
            <a:r>
              <a:rPr lang="pt-BR" b="1" dirty="0" smtClean="0"/>
              <a:t>NT Interlineares </a:t>
            </a:r>
            <a:r>
              <a:rPr lang="pt-BR" dirty="0" smtClean="0"/>
              <a:t>– NT grego com tradução(</a:t>
            </a:r>
            <a:r>
              <a:rPr lang="pt-BR" dirty="0" err="1" smtClean="0"/>
              <a:t>ões</a:t>
            </a:r>
            <a:r>
              <a:rPr lang="pt-BR" dirty="0" smtClean="0"/>
              <a:t>) para o Português e análise gramatical das palavras mais importantes.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Livros Interessantes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959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Caso você queira maiores informações sobre um dos títulos, clique na imagem da capa e você será remetido para o site da editora. Essa lista não pretende ser exaustiva, mas representativa.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</TotalTime>
  <Words>991</Words>
  <Application>Microsoft Office PowerPoint</Application>
  <PresentationFormat>Apresentação na tela (4:3)</PresentationFormat>
  <Paragraphs>77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Grego Bíblico</vt:lpstr>
      <vt:lpstr>Apresentação do Curso</vt:lpstr>
      <vt:lpstr>Apresentação do PowerPoint</vt:lpstr>
      <vt:lpstr>Apresentação da 1ª lição</vt:lpstr>
      <vt:lpstr>Língua Grega</vt:lpstr>
      <vt:lpstr>História da língua grega</vt:lpstr>
      <vt:lpstr>Definições importantes</vt:lpstr>
      <vt:lpstr>Definições importantes</vt:lpstr>
      <vt:lpstr>Livros Interessantes</vt:lpstr>
      <vt:lpstr>Apresentação do PowerPoint</vt:lpstr>
      <vt:lpstr>SBLGNT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Dicas de Softwares</vt:lpstr>
      <vt:lpstr>Dicas de Sites</vt:lpstr>
      <vt:lpstr>Dicas de Sites</vt:lpstr>
      <vt:lpstr>Dicas de Sites</vt:lpstr>
      <vt:lpstr>Dicas de Sites</vt:lpstr>
      <vt:lpstr>Dicas de Sites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113801</dc:creator>
  <cp:lastModifiedBy>Joao Paulo Thomaz de Aquino</cp:lastModifiedBy>
  <cp:revision>152</cp:revision>
  <dcterms:created xsi:type="dcterms:W3CDTF">2010-03-17T11:41:55Z</dcterms:created>
  <dcterms:modified xsi:type="dcterms:W3CDTF">2013-06-19T13:44:35Z</dcterms:modified>
</cp:coreProperties>
</file>