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2"/>
  </p:notesMasterIdLst>
  <p:sldIdLst>
    <p:sldId id="339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84" r:id="rId11"/>
    <p:sldId id="332" r:id="rId12"/>
    <p:sldId id="265" r:id="rId13"/>
    <p:sldId id="286" r:id="rId14"/>
    <p:sldId id="28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334" r:id="rId23"/>
    <p:sldId id="336" r:id="rId24"/>
    <p:sldId id="275" r:id="rId25"/>
    <p:sldId id="276" r:id="rId26"/>
    <p:sldId id="277" r:id="rId27"/>
    <p:sldId id="278" r:id="rId28"/>
    <p:sldId id="279" r:id="rId29"/>
    <p:sldId id="337" r:id="rId30"/>
    <p:sldId id="289" r:id="rId31"/>
    <p:sldId id="281" r:id="rId32"/>
    <p:sldId id="282" r:id="rId33"/>
    <p:sldId id="283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8" r:id="rId45"/>
    <p:sldId id="307" r:id="rId46"/>
    <p:sldId id="301" r:id="rId47"/>
    <p:sldId id="302" r:id="rId48"/>
    <p:sldId id="303" r:id="rId49"/>
    <p:sldId id="304" r:id="rId50"/>
    <p:sldId id="312" r:id="rId51"/>
    <p:sldId id="313" r:id="rId52"/>
    <p:sldId id="305" r:id="rId53"/>
    <p:sldId id="314" r:id="rId54"/>
    <p:sldId id="310" r:id="rId55"/>
    <p:sldId id="311" r:id="rId56"/>
    <p:sldId id="315" r:id="rId57"/>
    <p:sldId id="324" r:id="rId58"/>
    <p:sldId id="317" r:id="rId59"/>
    <p:sldId id="319" r:id="rId60"/>
    <p:sldId id="323" r:id="rId61"/>
    <p:sldId id="321" r:id="rId62"/>
    <p:sldId id="322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40" r:id="rId7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11" autoAdjust="0"/>
  </p:normalViewPr>
  <p:slideViewPr>
    <p:cSldViewPr>
      <p:cViewPr varScale="1">
        <p:scale>
          <a:sx n="61" d="100"/>
          <a:sy n="61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97CC0-970D-4AAC-A37B-77250E8D16EC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89D71-5CE2-4BC6-A289-F06F0B674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4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2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712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22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72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88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6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774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57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89D71-5CE2-4BC6-A289-F06F0B674C48}" type="slidenum">
              <a:rPr lang="pt-BR" smtClean="0"/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55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3AA7DB-5705-4CCA-8164-D2ADC158FA75}" type="datetimeFigureOut">
              <a:rPr lang="pt-BR" smtClean="0"/>
              <a:t>26/06/2013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0F8BB0-59DD-43BA-A61F-D7DAE9861326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nariojmc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://www.editoravida.web558.kinghost.net/produto.asp?codigo=29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fxJQTysaw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eberapm.wordpress.com/tag/preposicoes-grego-koine/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toravida.web558.kinghost.net/produto.asp?codigo=29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780929"/>
            <a:ext cx="3051861" cy="33452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Apresentação das lições 1 a 10 de MOUNCE, </a:t>
            </a:r>
            <a:r>
              <a:rPr lang="pt-BR" dirty="0">
                <a:solidFill>
                  <a:schemeClr val="tx1"/>
                </a:solidFill>
              </a:rPr>
              <a:t>Willian </a:t>
            </a:r>
            <a:r>
              <a:rPr lang="pt-BR" dirty="0" smtClean="0">
                <a:solidFill>
                  <a:schemeClr val="tx1"/>
                </a:solidFill>
              </a:rPr>
              <a:t>D.  </a:t>
            </a:r>
            <a:r>
              <a:rPr lang="pt-BR" b="1" dirty="0">
                <a:solidFill>
                  <a:schemeClr val="tx1"/>
                </a:solidFill>
              </a:rPr>
              <a:t>Fundamentos do Grego Bíblico</a:t>
            </a:r>
            <a:r>
              <a:rPr lang="pt-BR" dirty="0">
                <a:solidFill>
                  <a:schemeClr val="tx1"/>
                </a:solidFill>
              </a:rPr>
              <a:t>; </a:t>
            </a:r>
            <a:r>
              <a:rPr lang="pt-BR" dirty="0" smtClean="0">
                <a:solidFill>
                  <a:schemeClr val="tx1"/>
                </a:solidFill>
              </a:rPr>
              <a:t>São Paulo: Vida Nova, 2009.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Produzido por Sem. Adriano Lopes do </a:t>
            </a:r>
            <a:r>
              <a:rPr lang="pt-BR" dirty="0" smtClean="0">
                <a:solidFill>
                  <a:schemeClr val="tx1"/>
                </a:solidFill>
                <a:hlinkClick r:id="rId3"/>
              </a:rPr>
              <a:t>Seminário Presbiteriano José Manoel da Conceição </a:t>
            </a:r>
            <a:r>
              <a:rPr lang="pt-BR" dirty="0" smtClean="0">
                <a:solidFill>
                  <a:schemeClr val="tx1"/>
                </a:solidFill>
              </a:rPr>
              <a:t>em 2013.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>
            <a:hlinkClick r:id="rId4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4392488" cy="3461000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Fundamentos do Grego Bíblico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1425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248472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tx1"/>
                </a:solidFill>
              </a:rPr>
              <a:t>Pontuação e Silabificação</a:t>
            </a:r>
            <a:br>
              <a:rPr lang="pt-BR" sz="5400" dirty="0" smtClean="0">
                <a:solidFill>
                  <a:schemeClr val="tx1"/>
                </a:solidFill>
              </a:rPr>
            </a:br>
            <a:r>
              <a:rPr lang="pt-BR" sz="5400" dirty="0" smtClean="0">
                <a:solidFill>
                  <a:schemeClr val="tx1"/>
                </a:solidFill>
              </a:rPr>
              <a:t/>
            </a:r>
            <a:br>
              <a:rPr lang="pt-BR" sz="5400" dirty="0" smtClean="0">
                <a:solidFill>
                  <a:schemeClr val="tx1"/>
                </a:solidFill>
              </a:rPr>
            </a:br>
            <a:r>
              <a:rPr lang="pt-BR" sz="5400" dirty="0" smtClean="0">
                <a:solidFill>
                  <a:schemeClr val="tx1"/>
                </a:solidFill>
              </a:rPr>
              <a:t>Lição II </a:t>
            </a:r>
            <a:endParaRPr lang="pt-B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Pontuação Grega </a:t>
            </a:r>
            <a:endParaRPr lang="pt-BR" dirty="0"/>
          </a:p>
        </p:txBody>
      </p:sp>
      <p:sp>
        <p:nvSpPr>
          <p:cNvPr id="4" name="Espaço Reservado para Conteúdo 1"/>
          <p:cNvSpPr>
            <a:spLocks noGrp="1"/>
          </p:cNvSpPr>
          <p:nvPr>
            <p:ph idx="1"/>
          </p:nvPr>
        </p:nvSpPr>
        <p:spPr>
          <a:xfrm>
            <a:off x="539553" y="1844824"/>
            <a:ext cx="8280920" cy="4281339"/>
          </a:xfrm>
        </p:spPr>
        <p:txBody>
          <a:bodyPr/>
          <a:lstStyle/>
          <a:p>
            <a:r>
              <a:rPr lang="pt-BR" b="1" i="1" dirty="0" smtClean="0"/>
              <a:t>Ex. de pontuações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Caractere	Port.				Grego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el-GR" dirty="0" smtClean="0"/>
              <a:t>Θεος,</a:t>
            </a:r>
            <a:r>
              <a:rPr lang="pt-BR" dirty="0" smtClean="0"/>
              <a:t>	Vírgula</a:t>
            </a:r>
            <a:r>
              <a:rPr lang="pt-BR" dirty="0"/>
              <a:t>	</a:t>
            </a:r>
            <a:r>
              <a:rPr lang="pt-BR" dirty="0" smtClean="0"/>
              <a:t>			Vírgula</a:t>
            </a:r>
            <a:endParaRPr lang="el-GR" dirty="0"/>
          </a:p>
          <a:p>
            <a:r>
              <a:rPr lang="el-GR" dirty="0" smtClean="0"/>
              <a:t>θεος.</a:t>
            </a:r>
            <a:r>
              <a:rPr lang="pt-BR" dirty="0" smtClean="0"/>
              <a:t>	Ponto final			Ponto final</a:t>
            </a:r>
            <a:endParaRPr lang="el-GR" dirty="0"/>
          </a:p>
          <a:p>
            <a:r>
              <a:rPr lang="el-GR" dirty="0" smtClean="0"/>
              <a:t>θεος</a:t>
            </a:r>
            <a:r>
              <a:rPr lang="pt-BR" dirty="0"/>
              <a:t> </a:t>
            </a:r>
            <a:r>
              <a:rPr lang="pt-BR" dirty="0" smtClean="0"/>
              <a:t>             </a:t>
            </a:r>
            <a:r>
              <a:rPr lang="pt-BR" dirty="0" err="1" smtClean="0"/>
              <a:t>Pont</a:t>
            </a:r>
            <a:r>
              <a:rPr lang="pt-BR" dirty="0" smtClean="0"/>
              <a:t>. Acima da Linha		Ponto e </a:t>
            </a:r>
            <a:r>
              <a:rPr lang="pt-BR" dirty="0" err="1" smtClean="0"/>
              <a:t>Vírg</a:t>
            </a:r>
            <a:r>
              <a:rPr lang="pt-BR" dirty="0" smtClean="0"/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l-GR" dirty="0"/>
          </a:p>
          <a:p>
            <a:r>
              <a:rPr lang="el-GR" dirty="0" smtClean="0"/>
              <a:t>Θεος</a:t>
            </a:r>
            <a:r>
              <a:rPr lang="pt-BR" dirty="0" smtClean="0"/>
              <a:t>;	Ponto e vírgula	</a:t>
            </a:r>
            <a:r>
              <a:rPr lang="pt-BR" dirty="0" err="1" smtClean="0"/>
              <a:t>Pont</a:t>
            </a:r>
            <a:r>
              <a:rPr lang="pt-BR" dirty="0" smtClean="0"/>
              <a:t>.  de Interrogação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96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032448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Apóstrofo</a:t>
            </a:r>
            <a:r>
              <a:rPr lang="pt-BR" dirty="0" smtClean="0"/>
              <a:t>. Quando uma preposição termina com uma vogal e a palavra seguinte começa com uma vogal, a vogal final da primeira palavra é omitida.</a:t>
            </a:r>
          </a:p>
          <a:p>
            <a:endParaRPr lang="pt-BR" dirty="0" smtClean="0"/>
          </a:p>
          <a:p>
            <a:r>
              <a:rPr lang="pt-BR" dirty="0" smtClean="0"/>
              <a:t>Esse processo é chamada de </a:t>
            </a:r>
            <a:r>
              <a:rPr lang="pt-BR" b="1" dirty="0" smtClean="0"/>
              <a:t>elisão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É marcado por um apostrofo, que é colocado no lugar onde foi omitida a vogal ex. (</a:t>
            </a:r>
            <a:r>
              <a:rPr lang="el-GR" dirty="0"/>
              <a:t>απο, </a:t>
            </a:r>
            <a:r>
              <a:rPr lang="el-GR" dirty="0" smtClean="0"/>
              <a:t>εμου</a:t>
            </a:r>
            <a:r>
              <a:rPr lang="pt-BR" dirty="0" smtClean="0"/>
              <a:t> se torna </a:t>
            </a:r>
            <a:r>
              <a:rPr lang="el-GR" dirty="0" smtClean="0"/>
              <a:t>απ εμου</a:t>
            </a:r>
            <a:r>
              <a:rPr lang="pt-BR" dirty="0" smtClean="0"/>
              <a:t>). É semelhante a contração em português “</a:t>
            </a:r>
            <a:r>
              <a:rPr lang="pt-BR" dirty="0" err="1" smtClean="0"/>
              <a:t>minh’alma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Marcas </a:t>
            </a:r>
            <a:r>
              <a:rPr lang="pt-BR" dirty="0" err="1" smtClean="0"/>
              <a:t>diacriticas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12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/>
          <a:lstStyle/>
          <a:p>
            <a:r>
              <a:rPr lang="pt-BR" dirty="0" smtClean="0"/>
              <a:t>Quase todas as palavras em grego têm um sinal de acentuação.</a:t>
            </a:r>
          </a:p>
          <a:p>
            <a:r>
              <a:rPr lang="pt-BR" dirty="0" smtClean="0"/>
              <a:t>É colocado acima de uma vogal e demonstra qual sílaba é acentuada.</a:t>
            </a:r>
          </a:p>
          <a:p>
            <a:r>
              <a:rPr lang="pt-BR" dirty="0" smtClean="0"/>
              <a:t>Originalmente, o acento era de diapasão.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2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pt-BR" dirty="0" smtClean="0"/>
              <a:t>Acento agudo indica que originariamente a diapasão subia um pouco na sílaba acentuada (</a:t>
            </a:r>
            <a:r>
              <a:rPr lang="el-GR" dirty="0" smtClean="0"/>
              <a:t>αιτέω</a:t>
            </a:r>
            <a:r>
              <a:rPr lang="pt-BR" dirty="0" smtClean="0"/>
              <a:t>).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acento grave indica que originariamente a voz caia um pouco na sílaba acentuada (</a:t>
            </a:r>
            <a:r>
              <a:rPr lang="el-GR" dirty="0"/>
              <a:t>και θεος ο </a:t>
            </a:r>
            <a:r>
              <a:rPr lang="el-GR" dirty="0" smtClean="0"/>
              <a:t>λογος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acento circunflexo indica que a voz subia e então caia um pouco na sílaba acentuada (</a:t>
            </a:r>
            <a:r>
              <a:rPr lang="el-GR" dirty="0" smtClean="0"/>
              <a:t>αγνως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Acentuação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8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just"/>
            <a:r>
              <a:rPr lang="pt-BR" dirty="0" smtClean="0"/>
              <a:t>Se todos os alunos na aula acentuam qualquer sílaba a seu bel-prazer, pode se tornar muito </a:t>
            </a:r>
            <a:r>
              <a:rPr lang="pt-BR" dirty="0" err="1" smtClean="0"/>
              <a:t>dificil</a:t>
            </a:r>
            <a:r>
              <a:rPr lang="pt-BR" dirty="0" smtClean="0"/>
              <a:t> se comunicarem entre si. </a:t>
            </a:r>
          </a:p>
          <a:p>
            <a:pPr algn="just"/>
            <a:r>
              <a:rPr lang="pt-BR" b="1" dirty="0" smtClean="0"/>
              <a:t>Memorização</a:t>
            </a:r>
            <a:r>
              <a:rPr lang="pt-BR" dirty="0" smtClean="0"/>
              <a:t>. E você não se obrigar a pronunciar uma palavra da mesma maneira em todas as ocasiões, a memorização do vocabulário pode se tornar muito difícil. </a:t>
            </a:r>
          </a:p>
          <a:p>
            <a:pPr algn="just"/>
            <a:r>
              <a:rPr lang="pt-BR" b="1" dirty="0" smtClean="0"/>
              <a:t>Identificação</a:t>
            </a:r>
            <a:r>
              <a:rPr lang="pt-BR" dirty="0" smtClean="0"/>
              <a:t>. Existem algumas palavras que são idênticas entre si, excetuando-se os seus acentos. Conhecer os acentos dessas poucas palavras pode ser de grande utilidade.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Pronúncia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3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Assim como é importante aprender como pronunciar corretamente as letras, também é importante pronunciar corretamente as palavras.</a:t>
            </a:r>
          </a:p>
          <a:p>
            <a:pPr algn="just"/>
            <a:r>
              <a:rPr lang="pt-BR" dirty="0"/>
              <a:t> A</a:t>
            </a:r>
            <a:r>
              <a:rPr lang="pt-BR" dirty="0" smtClean="0"/>
              <a:t> primeira é reconhecer que as palavras em grego são silabificadas de modo basicamente igual às palavras em português. Se, portanto, você acompanhar seu sentimento, silabificará as palavras gregas quase automaticamente. </a:t>
            </a:r>
          </a:p>
          <a:p>
            <a:pPr algn="just"/>
            <a:r>
              <a:rPr lang="pt-BR" dirty="0" smtClean="0"/>
              <a:t>A segunda maneira é aprender algumas regras básicas de silabificação.  É essencial que você domine o processo da silabificação, pois de outra forma nunca conseguirá pronunciar as palavras de modo Consistente.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Silabificação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just"/>
            <a:r>
              <a:rPr lang="pt-BR" dirty="0" smtClean="0"/>
              <a:t>O agudo (´) pode ocorrer em qualquer uma das três últimas sílabas.</a:t>
            </a:r>
          </a:p>
          <a:p>
            <a:pPr algn="just"/>
            <a:r>
              <a:rPr lang="pt-BR" dirty="0" smtClean="0"/>
              <a:t>O circunflexo (^) somente pode ocorrer em uma das duas últimas sílabas e só acompanha um vogal longa.</a:t>
            </a:r>
          </a:p>
          <a:p>
            <a:pPr algn="just"/>
            <a:r>
              <a:rPr lang="pt-BR" dirty="0" smtClean="0"/>
              <a:t>O grave ( `)   é formado quando uma palavra é normalmente acentuada com um agudo na última sílaba. </a:t>
            </a:r>
          </a:p>
          <a:p>
            <a:pPr algn="just"/>
            <a:r>
              <a:rPr lang="pt-BR" dirty="0" smtClean="0"/>
              <a:t>Os acentos nos substantivos procuram permanecer na mesma sílaba. 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básicas para os acentos.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0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3240360"/>
          </a:xfrm>
        </p:spPr>
        <p:txBody>
          <a:bodyPr>
            <a:normAutofit fontScale="90000"/>
          </a:bodyPr>
          <a:lstStyle/>
          <a:p>
            <a:r>
              <a:rPr lang="pt-BR" sz="4800" dirty="0" smtClean="0">
                <a:solidFill>
                  <a:schemeClr val="tx1"/>
                </a:solidFill>
              </a:rPr>
              <a:t/>
            </a:r>
            <a:br>
              <a:rPr lang="pt-BR" sz="4800" dirty="0" smtClean="0">
                <a:solidFill>
                  <a:schemeClr val="tx1"/>
                </a:solidFill>
              </a:rPr>
            </a:br>
            <a:r>
              <a:rPr lang="pt-BR" sz="4900" dirty="0" smtClean="0">
                <a:solidFill>
                  <a:schemeClr val="tx1"/>
                </a:solidFill>
              </a:rPr>
              <a:t>Introdução aos Substantivos.</a:t>
            </a:r>
            <a:br>
              <a:rPr lang="pt-BR" sz="4900" dirty="0" smtClean="0">
                <a:solidFill>
                  <a:schemeClr val="tx1"/>
                </a:solidFill>
              </a:rPr>
            </a:br>
            <a:r>
              <a:rPr lang="pt-BR" sz="4900" dirty="0" smtClean="0">
                <a:solidFill>
                  <a:schemeClr val="tx1"/>
                </a:solidFill>
              </a:rPr>
              <a:t/>
            </a:r>
            <a:br>
              <a:rPr lang="pt-BR" sz="4900" dirty="0" smtClean="0">
                <a:solidFill>
                  <a:schemeClr val="tx1"/>
                </a:solidFill>
              </a:rPr>
            </a:br>
            <a:r>
              <a:rPr lang="pt-BR" sz="4900" dirty="0">
                <a:solidFill>
                  <a:schemeClr val="tx1"/>
                </a:solidFill>
              </a:rPr>
              <a:t>Lição III</a:t>
            </a:r>
            <a:br>
              <a:rPr lang="pt-BR" sz="4900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algn="just"/>
            <a:r>
              <a:rPr lang="pt-BR" b="1" u="sng" dirty="0" smtClean="0"/>
              <a:t>Inflexão</a:t>
            </a:r>
            <a:r>
              <a:rPr lang="pt-BR" dirty="0" smtClean="0"/>
              <a:t>. </a:t>
            </a:r>
            <a:r>
              <a:rPr lang="pt-BR" dirty="0"/>
              <a:t> </a:t>
            </a:r>
            <a:r>
              <a:rPr lang="pt-BR" dirty="0" smtClean="0"/>
              <a:t>Às vezes, a forma de uma palavra muda quando realiza funções diferentes numa frase, ou quando a palavra muda de significado. </a:t>
            </a:r>
          </a:p>
          <a:p>
            <a:pPr algn="just"/>
            <a:r>
              <a:rPr lang="pt-BR" dirty="0" smtClean="0"/>
              <a:t>A língua grega é bastante flexionada. Quase todas as palavras alteradas de acordo com seu emprego nas orações e o seu significado. </a:t>
            </a:r>
          </a:p>
          <a:p>
            <a:pPr algn="just"/>
            <a:r>
              <a:rPr lang="pt-BR" b="1" u="sng" dirty="0" smtClean="0"/>
              <a:t>Caso</a:t>
            </a:r>
            <a:r>
              <a:rPr lang="pt-BR" dirty="0" smtClean="0"/>
              <a:t>. Palavras desempenham funções diferentes em um oração. Essas funções diferentes são chamadas de caso. </a:t>
            </a:r>
          </a:p>
          <a:p>
            <a:pPr algn="just"/>
            <a:r>
              <a:rPr lang="pt-BR" dirty="0" smtClean="0"/>
              <a:t>Em português, temos três casos:  O subjetivo, o objetivo e o possessivo.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8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3888432"/>
          </a:xfrm>
        </p:spPr>
        <p:txBody>
          <a:bodyPr>
            <a:normAutofit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5400" dirty="0" smtClean="0"/>
              <a:t>Alfabeto e Pronúncia</a:t>
            </a:r>
            <a:br>
              <a:rPr lang="pt-BR" sz="5400" dirty="0" smtClean="0"/>
            </a:br>
            <a:r>
              <a:rPr lang="pt-BR" sz="5400" dirty="0"/>
              <a:t> </a:t>
            </a:r>
            <a:r>
              <a:rPr lang="pt-BR" sz="5400" dirty="0" smtClean="0"/>
              <a:t>Grego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Lição 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55364"/>
              </p:ext>
            </p:extLst>
          </p:nvPr>
        </p:nvGraphicFramePr>
        <p:xfrm>
          <a:off x="107505" y="1"/>
          <a:ext cx="9021600" cy="66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7200"/>
                <a:gridCol w="3007200"/>
                <a:gridCol w="3007200"/>
              </a:tblGrid>
              <a:tr h="708354">
                <a:tc>
                  <a:txBody>
                    <a:bodyPr/>
                    <a:lstStyle/>
                    <a:p>
                      <a:r>
                        <a:rPr lang="pt-BR" dirty="0" smtClean="0"/>
                        <a:t>Caso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Exemplo</a:t>
                      </a:r>
                      <a:endParaRPr lang="pt-BR" dirty="0"/>
                    </a:p>
                  </a:txBody>
                  <a:tcPr/>
                </a:tc>
              </a:tr>
              <a:tr h="198700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Subjetivo</a:t>
                      </a:r>
                      <a:r>
                        <a:rPr lang="pt-BR" sz="2400" baseline="0" dirty="0" smtClean="0"/>
                        <a:t> 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Sujeito 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Ele</a:t>
                      </a:r>
                      <a:r>
                        <a:rPr lang="pt-BR" sz="2400" dirty="0" smtClean="0"/>
                        <a:t> pegou</a:t>
                      </a:r>
                      <a:r>
                        <a:rPr lang="pt-BR" sz="2400" baseline="0" dirty="0" smtClean="0"/>
                        <a:t> meu computador </a:t>
                      </a:r>
                      <a:endParaRPr lang="pt-BR" sz="2400" dirty="0"/>
                    </a:p>
                  </a:txBody>
                  <a:tcPr/>
                </a:tc>
              </a:tr>
              <a:tr h="198700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Possessivo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Posse 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Ele pegou </a:t>
                      </a:r>
                      <a:r>
                        <a:rPr lang="pt-BR" sz="2400" b="1" dirty="0" smtClean="0"/>
                        <a:t>meu</a:t>
                      </a:r>
                      <a:r>
                        <a:rPr lang="pt-BR" sz="2400" baseline="0" dirty="0" smtClean="0"/>
                        <a:t> computador</a:t>
                      </a:r>
                      <a:endParaRPr lang="pt-BR" sz="2400" dirty="0"/>
                    </a:p>
                  </a:txBody>
                  <a:tcPr/>
                </a:tc>
              </a:tr>
              <a:tr h="1987002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Objetivo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Objeto</a:t>
                      </a:r>
                      <a:r>
                        <a:rPr lang="pt-BR" sz="2400" baseline="0" dirty="0" smtClean="0"/>
                        <a:t> direto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Ele pegou meu </a:t>
                      </a:r>
                      <a:r>
                        <a:rPr lang="pt-BR" sz="2400" b="1" dirty="0" smtClean="0"/>
                        <a:t>computador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9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968552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 smtClean="0"/>
              <a:t>Número</a:t>
            </a:r>
            <a:r>
              <a:rPr lang="pt-BR" dirty="0" smtClean="0"/>
              <a:t>. As palavras podem estar no </a:t>
            </a:r>
            <a:r>
              <a:rPr lang="pt-BR" b="1" u="sng" dirty="0" smtClean="0"/>
              <a:t>singular</a:t>
            </a:r>
            <a:r>
              <a:rPr lang="pt-BR" dirty="0" smtClean="0"/>
              <a:t> ou no </a:t>
            </a:r>
            <a:r>
              <a:rPr lang="pt-BR" b="1" u="sng" dirty="0" smtClean="0"/>
              <a:t>plural</a:t>
            </a:r>
            <a:r>
              <a:rPr lang="pt-BR" dirty="0" smtClean="0"/>
              <a:t>, dependendo de se referirem a um ou a mais de um. </a:t>
            </a:r>
          </a:p>
          <a:p>
            <a:pPr algn="just"/>
            <a:r>
              <a:rPr lang="pt-BR" b="1" u="sng" dirty="0" smtClean="0"/>
              <a:t>Gênero</a:t>
            </a:r>
            <a:r>
              <a:rPr lang="pt-BR" dirty="0" smtClean="0"/>
              <a:t>. Substantivos, adjetivos e pronomes mudam suas formas, de acordo com sua referencia a um objeto </a:t>
            </a:r>
            <a:r>
              <a:rPr lang="pt-BR" b="1" u="sng" dirty="0" smtClean="0"/>
              <a:t>masculino, feminino </a:t>
            </a:r>
            <a:r>
              <a:rPr lang="pt-BR" dirty="0" smtClean="0"/>
              <a:t>ou </a:t>
            </a:r>
            <a:r>
              <a:rPr lang="pt-BR" b="1" dirty="0" smtClean="0"/>
              <a:t>neutro</a:t>
            </a:r>
            <a:r>
              <a:rPr lang="pt-BR" dirty="0" smtClean="0"/>
              <a:t>. </a:t>
            </a:r>
          </a:p>
          <a:p>
            <a:pPr algn="just"/>
            <a:r>
              <a:rPr lang="pt-BR" b="1" u="sng" dirty="0" smtClean="0"/>
              <a:t>Gênero natural</a:t>
            </a:r>
            <a:r>
              <a:rPr lang="pt-BR" dirty="0" smtClean="0"/>
              <a:t>. Significa que uma palavra adota o gênero do objeto que representa. </a:t>
            </a:r>
          </a:p>
          <a:p>
            <a:pPr algn="just"/>
            <a:r>
              <a:rPr lang="pt-BR" b="1" u="sng" dirty="0" smtClean="0"/>
              <a:t>Forma lexical</a:t>
            </a:r>
            <a:r>
              <a:rPr lang="pt-BR" dirty="0" smtClean="0"/>
              <a:t>. Apresar de a maioria das pessoas falar em dicionários, os estudiosos os chamam de léxicos. As palavras que você aprende nos vocabulários são apresentadas nas suas formas lexicais.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71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e Funções 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u="sng" dirty="0" smtClean="0"/>
              <a:t>Artigo indefinido</a:t>
            </a:r>
            <a:r>
              <a:rPr lang="pt-BR" dirty="0" smtClean="0"/>
              <a:t>.  Em português, o artigo indefinido é a palavra um/uma. Na frase “ Um bom aluno estuda todos os dias o seu grego”, o artigo é indefinido porque não identifica um aluno especifico. </a:t>
            </a:r>
          </a:p>
          <a:p>
            <a:pPr algn="just"/>
            <a:r>
              <a:rPr lang="pt-BR" b="1" u="sng" dirty="0" smtClean="0"/>
              <a:t>Artigo definido</a:t>
            </a:r>
            <a:r>
              <a:rPr lang="pt-BR" dirty="0" smtClean="0"/>
              <a:t>. Em português, o artigo definido é a palavra “o/a”. Na frase “ O aluno será aprovado”, o artigo definido identifica um aluno em especial              (embora seja necessário conhecer o contexto para saber qual deles é).</a:t>
            </a:r>
          </a:p>
          <a:p>
            <a:pPr algn="just"/>
            <a:r>
              <a:rPr lang="pt-BR" u="sng" dirty="0" smtClean="0"/>
              <a:t>A diferença entre o artigo definido e o indefinido é que o definido é específico. Não é qualquer um dos alunos que vai ser aprovado; o aluno vai ser aprovado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687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/>
              <a:t>Predicativo do sujeito</a:t>
            </a:r>
            <a:r>
              <a:rPr lang="pt-BR" dirty="0"/>
              <a:t>. Os verbos de ligação dão origem a uma situação especial. Eles não servem para expressar um ação. </a:t>
            </a:r>
          </a:p>
          <a:p>
            <a:pPr algn="just"/>
            <a:r>
              <a:rPr lang="pt-BR" b="1" u="sng" dirty="0"/>
              <a:t>Declinação</a:t>
            </a:r>
            <a:r>
              <a:rPr lang="pt-BR" dirty="0"/>
              <a:t>. Em português, existem modos diferentes de formar ou plural. </a:t>
            </a:r>
          </a:p>
          <a:p>
            <a:pPr algn="just"/>
            <a:r>
              <a:rPr lang="pt-BR" dirty="0"/>
              <a:t>Em grego, existem três padrões flexionais fundamentais que um substantivo pode seguir. Cada um desses padrões é chamado de “declinação”. </a:t>
            </a:r>
          </a:p>
          <a:p>
            <a:pPr algn="just"/>
            <a:r>
              <a:rPr lang="pt-BR" dirty="0"/>
              <a:t>Algumas palavras em grego são indeclináveis, tais como os nomes pessoais tomadas por empréstimo de outros idiomas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e Funções </a:t>
            </a:r>
          </a:p>
        </p:txBody>
      </p:sp>
    </p:spTree>
    <p:extLst>
      <p:ext uri="{BB962C8B-B14F-4D97-AF65-F5344CB8AC3E}">
        <p14:creationId xmlns:p14="http://schemas.microsoft.com/office/powerpoint/2010/main" val="612830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Substantivos</a:t>
            </a:r>
            <a:r>
              <a:rPr lang="pt-BR" dirty="0" smtClean="0"/>
              <a:t>. Um substantivo é uma palavra que representa uma pessoa ou uma coisa. </a:t>
            </a:r>
          </a:p>
          <a:p>
            <a:pPr algn="just"/>
            <a:r>
              <a:rPr lang="pt-BR" dirty="0" smtClean="0"/>
              <a:t>Adjetivo. Um adjetivo é uma palavra que qualifica um substantivo (ou outro adjetivo). </a:t>
            </a:r>
            <a:endParaRPr lang="pt-BR" dirty="0"/>
          </a:p>
          <a:p>
            <a:pPr algn="just"/>
            <a:r>
              <a:rPr lang="pt-BR" b="1" dirty="0" smtClean="0"/>
              <a:t>Preposição</a:t>
            </a:r>
            <a:r>
              <a:rPr lang="pt-BR" dirty="0" smtClean="0"/>
              <a:t>. Uma preposição é uma palavra que indica o relacionamento entre duas outras palavras. </a:t>
            </a:r>
          </a:p>
          <a:p>
            <a:pPr algn="just"/>
            <a:r>
              <a:rPr lang="pt-BR" b="1" dirty="0" smtClean="0"/>
              <a:t>Sujeito e predicado</a:t>
            </a:r>
            <a:r>
              <a:rPr lang="pt-BR" dirty="0" smtClean="0"/>
              <a:t>. Toda oração pode ser dividida em duas partes. O termo </a:t>
            </a:r>
            <a:r>
              <a:rPr lang="pt-BR" b="1" dirty="0" smtClean="0"/>
              <a:t>sujeito</a:t>
            </a:r>
            <a:r>
              <a:rPr lang="pt-BR" dirty="0" smtClean="0"/>
              <a:t> descreve qual é o sujeito do verbo e o que modifica o verbo. </a:t>
            </a:r>
            <a:r>
              <a:rPr lang="pt-BR" b="1" dirty="0" smtClean="0"/>
              <a:t>Predicado</a:t>
            </a:r>
            <a:r>
              <a:rPr lang="pt-BR" dirty="0" smtClean="0"/>
              <a:t> descreve o restante da frase, inclusive o verbo, o objeto direto etc. 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Classes de Palavras e funções Sintáticas.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8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3744416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Nominativo e Acusativo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Artigo Definido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( Substantivos da 1º e 2º Declinações)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 </a:t>
            </a:r>
            <a:br>
              <a:rPr lang="pt-BR" sz="4000" dirty="0" smtClean="0">
                <a:solidFill>
                  <a:schemeClr val="tx1"/>
                </a:solidFill>
              </a:rPr>
            </a:br>
            <a:r>
              <a:rPr lang="pt-BR" sz="5400" dirty="0" smtClean="0">
                <a:solidFill>
                  <a:schemeClr val="tx1"/>
                </a:solidFill>
              </a:rPr>
              <a:t>Lição IV</a:t>
            </a:r>
            <a:endParaRPr lang="pt-B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Terminações dos casos</a:t>
            </a:r>
            <a:r>
              <a:rPr lang="pt-BR" dirty="0" smtClean="0"/>
              <a:t>. Os casos de uma palavra em grego é indicado pela terminação do caso. Trata-se de um sufixo acrescentado ao fim da palavra. </a:t>
            </a:r>
          </a:p>
          <a:p>
            <a:pPr algn="just"/>
            <a:r>
              <a:rPr lang="pt-BR" sz="2800" b="1" dirty="0" smtClean="0"/>
              <a:t>Raiz.</a:t>
            </a:r>
            <a:r>
              <a:rPr lang="pt-BR" dirty="0" smtClean="0"/>
              <a:t> Se você remover de um substantivo a terminação do caso, ficará somente com a raiz. 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1800" dirty="0" smtClean="0"/>
              <a:t>     </a:t>
            </a:r>
            <a:r>
              <a:rPr lang="pt-BR" sz="1800" dirty="0"/>
              <a:t>“É essencial que você saiba identificar a raiz de uma palavra”</a:t>
            </a:r>
            <a:r>
              <a:rPr lang="pt-BR" dirty="0" smtClean="0"/>
              <a:t>.</a:t>
            </a:r>
          </a:p>
          <a:p>
            <a:pPr algn="just"/>
            <a:r>
              <a:rPr lang="pt-BR" b="1" dirty="0" smtClean="0"/>
              <a:t>Gênero</a:t>
            </a:r>
            <a:r>
              <a:rPr lang="pt-BR" dirty="0" smtClean="0"/>
              <a:t>. Um substantivo é masculino, feminino ou neutro. </a:t>
            </a:r>
          </a:p>
          <a:p>
            <a:pPr algn="just"/>
            <a:r>
              <a:rPr lang="pt-BR" b="1" dirty="0" smtClean="0"/>
              <a:t>Número</a:t>
            </a:r>
            <a:r>
              <a:rPr lang="pt-BR" dirty="0" smtClean="0"/>
              <a:t>. Em vez de acrescentar um “s”  a uma palavra, o grego indica o singular ou o plural por meio de diferentes terminações de casos.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9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u="sng" dirty="0" smtClean="0"/>
              <a:t>Nominativo</a:t>
            </a:r>
            <a:r>
              <a:rPr lang="pt-BR" dirty="0" smtClean="0"/>
              <a:t>. Duas funções são exercidas pelo caso nominativo. A primeira é indicar o sujeito da frase. Em outras palavras, se uma palavra é o sujeito do verbo, terá a terminação do caso nominativo.  A segunda função do caso nominativo é o predicativo do sujeito.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Acusativo.</a:t>
            </a:r>
            <a:r>
              <a:rPr lang="pt-BR" dirty="0" smtClean="0"/>
              <a:t> Se uma palavra é o objeto direto do verbo, fica no caso acusativo. Terá, portanto, a terminação do caso acusativo.  Terá, portanto, a terminações para o acusativo singular é </a:t>
            </a:r>
            <a:r>
              <a:rPr lang="el-GR" dirty="0" smtClean="0"/>
              <a:t>ν</a:t>
            </a:r>
            <a:r>
              <a:rPr lang="pt-BR" dirty="0" smtClean="0"/>
              <a:t>. Na oração que segue, que palavra é o objeto direto? </a:t>
            </a:r>
          </a:p>
          <a:p>
            <a:pPr marL="0" indent="0" algn="just">
              <a:buNone/>
            </a:pPr>
            <a:r>
              <a:rPr lang="pt-BR" dirty="0"/>
              <a:t>	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98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/>
          <a:lstStyle/>
          <a:p>
            <a:pPr algn="just"/>
            <a:r>
              <a:rPr lang="pt-BR" b="1" dirty="0" smtClean="0"/>
              <a:t>Ordem das Palavras. </a:t>
            </a:r>
            <a:r>
              <a:rPr lang="pt-BR" dirty="0" smtClean="0"/>
              <a:t>A única maneira de determinar qual é o  sujeito ou o objeto direto de uma oração em grego é mediante as terminações dos casos. </a:t>
            </a:r>
          </a:p>
          <a:p>
            <a:pPr algn="just"/>
            <a:r>
              <a:rPr lang="pt-BR" b="1" dirty="0" smtClean="0"/>
              <a:t>Em grego, a terminação </a:t>
            </a:r>
            <a:r>
              <a:rPr lang="el-GR" sz="3600" b="1" dirty="0" smtClean="0"/>
              <a:t>ς</a:t>
            </a:r>
            <a:r>
              <a:rPr lang="pt-BR" sz="3600" b="1" dirty="0" smtClean="0"/>
              <a:t> </a:t>
            </a:r>
            <a:r>
              <a:rPr lang="pt-BR" dirty="0" smtClean="0"/>
              <a:t>mostra a você que essa palavra está no nominativo e, portanto, é portanto, é o sujeito. A terminação </a:t>
            </a:r>
            <a:r>
              <a:rPr lang="el-GR" sz="3600" b="1" dirty="0" smtClean="0"/>
              <a:t>ν</a:t>
            </a:r>
            <a:r>
              <a:rPr lang="pt-BR" sz="3600" b="1" dirty="0" smtClean="0"/>
              <a:t> </a:t>
            </a:r>
            <a:r>
              <a:rPr lang="pt-BR" dirty="0"/>
              <a:t>mostra a você que essa palavra </a:t>
            </a:r>
            <a:r>
              <a:rPr lang="pt-BR" dirty="0" smtClean="0"/>
              <a:t>está no acusativo e, portanto, é o objeto direto. </a:t>
            </a:r>
          </a:p>
          <a:p>
            <a:pPr algn="just"/>
            <a:r>
              <a:rPr lang="pt-BR" b="1" dirty="0" smtClean="0"/>
              <a:t>Forma lexical</a:t>
            </a:r>
            <a:r>
              <a:rPr lang="pt-BR" dirty="0" smtClean="0"/>
              <a:t>. A forma lexical de um substantivo é o nominativo singular. Ex. </a:t>
            </a:r>
            <a:r>
              <a:rPr lang="el-GR" dirty="0" smtClean="0"/>
              <a:t>αποστολοι</a:t>
            </a:r>
            <a:r>
              <a:rPr lang="pt-BR" dirty="0" smtClean="0"/>
              <a:t>, que é um nominativo plural, aparece no léxico como</a:t>
            </a:r>
            <a:r>
              <a:rPr lang="el-GR" dirty="0" smtClean="0"/>
              <a:t> αποστολος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1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345742"/>
              </p:ext>
            </p:extLst>
          </p:nvPr>
        </p:nvGraphicFramePr>
        <p:xfrm>
          <a:off x="107504" y="0"/>
          <a:ext cx="9036496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1132317">
                <a:tc gridSpan="4"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Terminações dos</a:t>
                      </a:r>
                      <a:r>
                        <a:rPr lang="pt-BR" sz="4800" baseline="0" dirty="0" smtClean="0"/>
                        <a:t> casos</a:t>
                      </a:r>
                      <a:endParaRPr lang="pt-BR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231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2º Masc.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1º Fem. 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2º </a:t>
                      </a:r>
                      <a:r>
                        <a:rPr lang="pt-BR" sz="2400" b="0" dirty="0" err="1" smtClean="0">
                          <a:solidFill>
                            <a:schemeClr val="tx1"/>
                          </a:solidFill>
                        </a:rPr>
                        <a:t>Neuto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8342">
                <a:tc>
                  <a:txBody>
                    <a:bodyPr/>
                    <a:lstStyle/>
                    <a:p>
                      <a:r>
                        <a:rPr lang="pt-BR" dirty="0" smtClean="0"/>
                        <a:t>Nom.</a:t>
                      </a:r>
                      <a:r>
                        <a:rPr lang="pt-BR" baseline="0" dirty="0" smtClean="0"/>
                        <a:t> sing.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ς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-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ν</a:t>
                      </a:r>
                      <a:endParaRPr lang="pt-BR" sz="4000" dirty="0"/>
                    </a:p>
                  </a:txBody>
                  <a:tcPr/>
                </a:tc>
              </a:tr>
              <a:tr h="1148342">
                <a:tc>
                  <a:txBody>
                    <a:bodyPr/>
                    <a:lstStyle/>
                    <a:p>
                      <a:r>
                        <a:rPr lang="pt-BR" dirty="0" smtClean="0"/>
                        <a:t>Acus. Sing.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ν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 ν 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ν</a:t>
                      </a:r>
                      <a:endParaRPr lang="pt-BR" sz="4000" dirty="0"/>
                    </a:p>
                  </a:txBody>
                  <a:tcPr/>
                </a:tc>
              </a:tr>
              <a:tr h="1148342">
                <a:tc>
                  <a:txBody>
                    <a:bodyPr/>
                    <a:lstStyle/>
                    <a:p>
                      <a:r>
                        <a:rPr lang="pt-BR" dirty="0" smtClean="0"/>
                        <a:t>Nom.pl.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ν ι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ι ς 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u="sng" dirty="0" smtClean="0"/>
                        <a:t>α</a:t>
                      </a:r>
                      <a:endParaRPr lang="pt-BR" sz="4000" u="sng" dirty="0"/>
                    </a:p>
                  </a:txBody>
                  <a:tcPr/>
                </a:tc>
              </a:tr>
              <a:tr h="1148342">
                <a:tc>
                  <a:txBody>
                    <a:bodyPr/>
                    <a:lstStyle/>
                    <a:p>
                      <a:r>
                        <a:rPr lang="pt-BR" dirty="0" smtClean="0"/>
                        <a:t>Acus. </a:t>
                      </a:r>
                      <a:r>
                        <a:rPr lang="pt-BR" dirty="0" err="1" smtClean="0"/>
                        <a:t>pl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υς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dirty="0" smtClean="0"/>
                        <a:t> ς </a:t>
                      </a:r>
                      <a:endParaRPr lang="pt-B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000" u="sng" dirty="0" smtClean="0"/>
                        <a:t>α</a:t>
                      </a:r>
                      <a:endParaRPr lang="pt-BR" sz="4000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3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7408333" cy="4248472"/>
          </a:xfrm>
        </p:spPr>
        <p:txBody>
          <a:bodyPr/>
          <a:lstStyle/>
          <a:p>
            <a:r>
              <a:rPr lang="pt-BR" dirty="0" smtClean="0"/>
              <a:t>O alfabeto grego contém 24 letras.</a:t>
            </a:r>
          </a:p>
          <a:p>
            <a:r>
              <a:rPr lang="pt-BR" dirty="0" smtClean="0"/>
              <a:t>Nos textos gregos usados, hoje, as maiúsculas são usadas somente em nomes próprios.</a:t>
            </a:r>
          </a:p>
          <a:p>
            <a:r>
              <a:rPr lang="pt-BR" dirty="0" smtClean="0"/>
              <a:t>Há uma grande semelhança entre as letras do grego e do português, não somente quanto ao seu formato e som, mas também quanto à sua respectiva ordem no alfabeto. </a:t>
            </a:r>
          </a:p>
          <a:p>
            <a:r>
              <a:rPr lang="pt-BR" dirty="0" smtClean="0"/>
              <a:t>Para aprender o alfabeto Grego acesse e site: </a:t>
            </a:r>
          </a:p>
          <a:p>
            <a:r>
              <a:rPr lang="pt-BR" dirty="0">
                <a:hlinkClick r:id="rId2"/>
              </a:rPr>
              <a:t>http://www.youtube.com/watch?v=nfxJQTysaws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Alfabeto Grego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772400" cy="4392488"/>
          </a:xfrm>
        </p:spPr>
        <p:txBody>
          <a:bodyPr>
            <a:normAutofit fontScale="90000"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</a:rPr>
              <a:t>Paradigma da palavra com as terminações dos casos.  É fundamental diferenciar a raiz da terminação dos casos.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No paradigma, constam dois substantivos femininos, </a:t>
            </a:r>
            <a:r>
              <a:rPr lang="el-GR" sz="2400" dirty="0" smtClean="0">
                <a:solidFill>
                  <a:schemeClr val="tx1"/>
                </a:solidFill>
              </a:rPr>
              <a:t>γραφή</a:t>
            </a:r>
            <a:r>
              <a:rPr lang="pt-BR" sz="2400" dirty="0" smtClean="0">
                <a:solidFill>
                  <a:schemeClr val="tx1"/>
                </a:solidFill>
              </a:rPr>
              <a:t> e </a:t>
            </a:r>
            <a:r>
              <a:rPr lang="el-GR" sz="2400" dirty="0" smtClean="0">
                <a:solidFill>
                  <a:schemeClr val="tx1"/>
                </a:solidFill>
              </a:rPr>
              <a:t>ωρα</a:t>
            </a:r>
            <a:r>
              <a:rPr lang="pt-BR" sz="2400" dirty="0" smtClean="0">
                <a:solidFill>
                  <a:schemeClr val="tx1"/>
                </a:solidFill>
              </a:rPr>
              <a:t>. A única diferença entre as formas dessas duas palavras é a vogal da raiz.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>
                <a:solidFill>
                  <a:schemeClr val="tx1"/>
                </a:solidFill>
              </a:rPr>
              <a:t>Quando você analisar uma palavra neutra que é ou nominativa ou acusativa, nossa sugestão é alistar as duas possibilidades. É importante que se tenha treinado a reconhecer que a palavra pode ser ou o sujeito ou o objetivo direto.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6417734" cy="108012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Substantivos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402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759990"/>
              </p:ext>
            </p:extLst>
          </p:nvPr>
        </p:nvGraphicFramePr>
        <p:xfrm>
          <a:off x="107504" y="188640"/>
          <a:ext cx="8856984" cy="4611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95423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2º </a:t>
                      </a:r>
                      <a:r>
                        <a:rPr lang="pt-BR" sz="2800" dirty="0" err="1" smtClean="0"/>
                        <a:t>Masc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1º Fem. 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2º neutro </a:t>
                      </a:r>
                      <a:endParaRPr lang="pt-BR" sz="2800" dirty="0"/>
                    </a:p>
                  </a:txBody>
                  <a:tcPr/>
                </a:tc>
              </a:tr>
              <a:tr h="781262">
                <a:tc>
                  <a:txBody>
                    <a:bodyPr/>
                    <a:lstStyle/>
                    <a:p>
                      <a:r>
                        <a:rPr lang="pt-BR" dirty="0" smtClean="0"/>
                        <a:t>Nom.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λογος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γραφή</a:t>
                      </a:r>
                    </a:p>
                    <a:p>
                      <a:r>
                        <a:rPr lang="el-GR" sz="2400" dirty="0" smtClean="0"/>
                        <a:t>ωρα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ερον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1262">
                <a:tc>
                  <a:txBody>
                    <a:bodyPr/>
                    <a:lstStyle/>
                    <a:p>
                      <a:r>
                        <a:rPr lang="pt-BR" dirty="0" smtClean="0"/>
                        <a:t>Acus.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λογον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γραφήν </a:t>
                      </a:r>
                      <a:endParaRPr lang="pt-BR" sz="2400" dirty="0" smtClean="0"/>
                    </a:p>
                    <a:p>
                      <a:r>
                        <a:rPr lang="el-GR" sz="2400" dirty="0" smtClean="0"/>
                        <a:t>ωραν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εργα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1262">
                <a:tc>
                  <a:txBody>
                    <a:bodyPr/>
                    <a:lstStyle/>
                    <a:p>
                      <a:r>
                        <a:rPr lang="pt-BR" dirty="0" smtClean="0"/>
                        <a:t>nom.</a:t>
                      </a:r>
                      <a:r>
                        <a:rPr lang="pt-BR" baseline="0" dirty="0" smtClean="0"/>
                        <a:t> pl.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λογοι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γραφαι </a:t>
                      </a:r>
                      <a:endParaRPr lang="pt-BR" sz="2400" dirty="0" smtClean="0"/>
                    </a:p>
                    <a:p>
                      <a:r>
                        <a:rPr lang="el-GR" sz="2400" dirty="0" smtClean="0"/>
                        <a:t>ωραι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εργα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8489">
                <a:tc>
                  <a:txBody>
                    <a:bodyPr/>
                    <a:lstStyle/>
                    <a:p>
                      <a:r>
                        <a:rPr lang="pt-BR" dirty="0" smtClean="0"/>
                        <a:t>Acus. Pl.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λογους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γραφας</a:t>
                      </a:r>
                    </a:p>
                    <a:p>
                      <a:r>
                        <a:rPr lang="el-GR" sz="2400" dirty="0" smtClean="0"/>
                        <a:t>ωρας</a:t>
                      </a:r>
                      <a:endParaRPr lang="pt-BR" sz="2400" dirty="0" smtClean="0"/>
                    </a:p>
                    <a:p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εργα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just"/>
            <a:r>
              <a:rPr lang="pt-BR" dirty="0" smtClean="0"/>
              <a:t>As raízes que terminam em alfa ou </a:t>
            </a:r>
            <a:r>
              <a:rPr lang="pt-BR" dirty="0" err="1" smtClean="0"/>
              <a:t>êta</a:t>
            </a:r>
            <a:r>
              <a:rPr lang="pt-BR" dirty="0" smtClean="0"/>
              <a:t> estão na primeira declinação, e as palavras que terminam em </a:t>
            </a:r>
            <a:r>
              <a:rPr lang="pt-BR" dirty="0" err="1" smtClean="0"/>
              <a:t>omicron</a:t>
            </a:r>
            <a:r>
              <a:rPr lang="pt-BR" dirty="0" smtClean="0"/>
              <a:t> estão na segunda, e as raízes consonantais estão na terceira.</a:t>
            </a:r>
          </a:p>
          <a:p>
            <a:pPr algn="just"/>
            <a:r>
              <a:rPr lang="pt-BR" dirty="0" smtClean="0"/>
              <a:t>Toda palavra neutra tem a mesma forma no nominativo e no acusativo. </a:t>
            </a:r>
            <a:r>
              <a:rPr lang="el-GR" dirty="0" smtClean="0"/>
              <a:t>Εργον</a:t>
            </a:r>
            <a:r>
              <a:rPr lang="pt-BR" dirty="0" smtClean="0"/>
              <a:t> pode ser nominativo ou acusativo. O contexto deixa claro se é o sujeito ou o objeto direto.</a:t>
            </a:r>
          </a:p>
          <a:p>
            <a:pPr algn="just"/>
            <a:r>
              <a:rPr lang="pt-BR" dirty="0" smtClean="0"/>
              <a:t>Quase todas as palavras neutras terminam em alfa no nominativo e acusativo plural.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três primeiras regas do Substantivo.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1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pt-BR" dirty="0" smtClean="0"/>
              <a:t>O artigo definido é o único artigo em grego. Não existe artigo indefinido (um). Por isso, você pode se referir ao artigo definido grego simplesmente como o artigo.</a:t>
            </a:r>
          </a:p>
          <a:p>
            <a:r>
              <a:rPr lang="pt-BR" dirty="0" smtClean="0"/>
              <a:t>O artigo possui </a:t>
            </a:r>
            <a:r>
              <a:rPr lang="pt-BR" b="1" u="sng" dirty="0" smtClean="0"/>
              <a:t>caso, número e gênero</a:t>
            </a:r>
            <a:r>
              <a:rPr lang="pt-BR" dirty="0" smtClean="0"/>
              <a:t>. O artigo sempre concorda com o substantivo que modifica, em caso, número e gênero. </a:t>
            </a:r>
          </a:p>
          <a:p>
            <a:r>
              <a:rPr lang="pt-BR" dirty="0" smtClean="0"/>
              <a:t>Em outras palavras, se um substantivo é nominativo, singular, masculino(</a:t>
            </a:r>
            <a:r>
              <a:rPr lang="el-GR" dirty="0" smtClean="0"/>
              <a:t>ανθρωπος</a:t>
            </a:r>
            <a:r>
              <a:rPr lang="pt-BR" dirty="0" smtClean="0"/>
              <a:t>), o artigo que o modificar será nominativo, singular, masculino (O)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definido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44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375171"/>
              </p:ext>
            </p:extLst>
          </p:nvPr>
        </p:nvGraphicFramePr>
        <p:xfrm>
          <a:off x="871538" y="1988840"/>
          <a:ext cx="7408864" cy="36724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5973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2º masc.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1º fem.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2º Neutro</a:t>
                      </a:r>
                      <a:endParaRPr lang="pt-BR" dirty="0"/>
                    </a:p>
                  </a:txBody>
                  <a:tcPr/>
                </a:tc>
              </a:tr>
              <a:tr h="849286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Nom. sing.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Τό</a:t>
                      </a:r>
                    </a:p>
                  </a:txBody>
                  <a:tcPr/>
                </a:tc>
              </a:tr>
              <a:tr h="597356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Acus. Sing.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Τόν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τήν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Τό</a:t>
                      </a:r>
                    </a:p>
                  </a:txBody>
                  <a:tcPr/>
                </a:tc>
              </a:tr>
              <a:tr h="1031054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Nom. pl.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οι</a:t>
                      </a:r>
                    </a:p>
                    <a:p>
                      <a:pPr algn="l"/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αι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Τά</a:t>
                      </a:r>
                      <a:endParaRPr lang="pt-BR" sz="2400" dirty="0"/>
                    </a:p>
                  </a:txBody>
                  <a:tcPr/>
                </a:tc>
              </a:tr>
              <a:tr h="597356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Acus. Pl.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Τους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τάς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Τά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6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3240360"/>
          </a:xfrm>
        </p:spPr>
        <p:txBody>
          <a:bodyPr>
            <a:noAutofit/>
          </a:bodyPr>
          <a:lstStyle/>
          <a:p>
            <a:r>
              <a:rPr lang="pt-BR" sz="5400" dirty="0" smtClean="0">
                <a:solidFill>
                  <a:schemeClr val="tx1"/>
                </a:solidFill>
              </a:rPr>
              <a:t>Genitivo e Dativo</a:t>
            </a:r>
            <a:br>
              <a:rPr lang="pt-BR" sz="5400" dirty="0" smtClean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/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 smtClean="0">
                <a:solidFill>
                  <a:schemeClr val="tx1"/>
                </a:solidFill>
              </a:rPr>
              <a:t>Lição V</a:t>
            </a:r>
            <a:endParaRPr lang="pt-BR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just"/>
            <a:r>
              <a:rPr lang="pt-BR" dirty="0" smtClean="0"/>
              <a:t>O caso genitivo em grego equivale ao caso possessivo em português. Em vez de acrescentar a palavra “de”, são acrescentadas à palavra as terminações do caso genitivo. Por exemplo, se a frase “ Todos violam as leis de Deus” fosse em grego, “Deus” estaria no caso genitivo e teria uma terminação no caso genitivo.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 objeto indireto funciona da mesma maneira, tanto em grego quanto em português. Em grego, o objeto indireto é colocado no caso dativo, o que significa que em emprega as terminações do caso dativo.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7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1709"/>
              </p:ext>
            </p:extLst>
          </p:nvPr>
        </p:nvGraphicFramePr>
        <p:xfrm>
          <a:off x="185674" y="188640"/>
          <a:ext cx="8964488" cy="576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711657">
                <a:tc gridSpan="4">
                  <a:txBody>
                    <a:bodyPr/>
                    <a:lstStyle/>
                    <a:p>
                      <a:r>
                        <a:rPr lang="pt-BR" sz="3200" dirty="0" smtClean="0"/>
                        <a:t>Terminações dos Casos Genitivo e Dativo</a:t>
                      </a:r>
                      <a:endParaRPr lang="pt-B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1247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</a:t>
                      </a:r>
                      <a:r>
                        <a:rPr lang="pt-BR" baseline="0" dirty="0" smtClean="0"/>
                        <a:t>º Masc. 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1º </a:t>
                      </a:r>
                      <a:r>
                        <a:rPr lang="pt-BR" dirty="0" err="1" smtClean="0"/>
                        <a:t>Fem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2º Neutro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Nom. </a:t>
                      </a:r>
                      <a:r>
                        <a:rPr lang="pt-BR" dirty="0" err="1" smtClean="0"/>
                        <a:t>sing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ν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Gen.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ς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υ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Dat.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Acus.</a:t>
                      </a:r>
                      <a:r>
                        <a:rPr lang="pt-BR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ν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ν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Nom. plural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u="sng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Gen. Pl.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u="sng" dirty="0" smtClean="0">
                          <a:solidFill>
                            <a:schemeClr val="tx1"/>
                          </a:solidFill>
                        </a:rPr>
                        <a:t>ων</a:t>
                      </a:r>
                    </a:p>
                  </a:txBody>
                  <a:tcPr/>
                </a:tc>
              </a:tr>
              <a:tr h="502058">
                <a:tc>
                  <a:txBody>
                    <a:bodyPr/>
                    <a:lstStyle/>
                    <a:p>
                      <a:r>
                        <a:rPr lang="pt-BR" dirty="0" smtClean="0"/>
                        <a:t>Dat. Pl.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ις</a:t>
                      </a:r>
                    </a:p>
                  </a:txBody>
                  <a:tcPr/>
                </a:tc>
              </a:tr>
              <a:tr h="903704">
                <a:tc>
                  <a:txBody>
                    <a:bodyPr/>
                    <a:lstStyle/>
                    <a:p>
                      <a:r>
                        <a:rPr lang="pt-BR" dirty="0" smtClean="0"/>
                        <a:t>Acus. </a:t>
                      </a:r>
                      <a:r>
                        <a:rPr lang="pt-BR" dirty="0" err="1" smtClean="0"/>
                        <a:t>pl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υς</a:t>
                      </a:r>
                      <a:endParaRPr lang="pt-B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ς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u="sng" dirty="0" smtClean="0">
                          <a:solidFill>
                            <a:schemeClr val="tx1"/>
                          </a:solidFill>
                        </a:rPr>
                        <a:t>α</a:t>
                      </a:r>
                      <a:endParaRPr lang="pt-BR" sz="24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563435"/>
              </p:ext>
            </p:extLst>
          </p:nvPr>
        </p:nvGraphicFramePr>
        <p:xfrm>
          <a:off x="179512" y="188640"/>
          <a:ext cx="8784976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54816">
                <a:tc gridSpan="4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Artigos</a:t>
                      </a:r>
                      <a:endParaRPr lang="pt-B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Nom. Singular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του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τω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τω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τον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την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το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Nom. Plural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αι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τά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Genitivo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τον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των</a:t>
                      </a:r>
                    </a:p>
                  </a:txBody>
                  <a:tcPr/>
                </a:tc>
              </a:tr>
              <a:tr h="323016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Τοις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ταις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τοις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τους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τας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 </a:t>
                      </a:r>
                      <a:r>
                        <a:rPr lang="el-GR" dirty="0" smtClean="0"/>
                        <a:t>τα</a:t>
                      </a: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2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dos Substantivos no </a:t>
            </a:r>
            <a:br>
              <a:rPr lang="pt-BR" dirty="0" smtClean="0"/>
            </a:br>
            <a:r>
              <a:rPr lang="pt-BR" dirty="0" smtClean="0"/>
              <a:t>Dativo e no Genitivo.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816424"/>
          </a:xfrm>
        </p:spPr>
        <p:txBody>
          <a:bodyPr/>
          <a:lstStyle/>
          <a:p>
            <a:pPr algn="just"/>
            <a:r>
              <a:rPr lang="pt-BR" dirty="0" smtClean="0"/>
              <a:t>Tanto o masculino quanto o neutro têm as mesmas terminações dos casos genitivos e dativo. </a:t>
            </a:r>
          </a:p>
          <a:p>
            <a:pPr algn="just"/>
            <a:r>
              <a:rPr lang="pt-BR" dirty="0" smtClean="0"/>
              <a:t>No dativo, um iota sempre está presente em todos os três gêneros. No singular, o iota é subscrito.</a:t>
            </a:r>
          </a:p>
          <a:p>
            <a:pPr algn="just"/>
            <a:r>
              <a:rPr lang="pt-BR" dirty="0" smtClean="0"/>
              <a:t>Os substantivos femininos que terminam em </a:t>
            </a:r>
            <a:r>
              <a:rPr lang="el-GR" dirty="0" smtClean="0"/>
              <a:t>ας</a:t>
            </a:r>
            <a:r>
              <a:rPr lang="pt-BR" dirty="0" smtClean="0"/>
              <a:t> podem estar ou no genitivo singular ou no acusativo plural.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57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2.bp.blogspot.com/-4z7srrhF5JI/T1-RPLj0OGI/AAAAAAAACiI/JdI4Q_QSyp0/s1600/AlfabetoGr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89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pt-BR" dirty="0" smtClean="0"/>
              <a:t>No dativo singular, o iota é subscrito sempre quando possível. </a:t>
            </a:r>
          </a:p>
          <a:p>
            <a:r>
              <a:rPr lang="pt-BR" dirty="0" smtClean="0"/>
              <a:t>As vogais frequentemente mudam seu comprimento “ Apofonia”</a:t>
            </a:r>
          </a:p>
          <a:p>
            <a:r>
              <a:rPr lang="pt-BR" dirty="0" smtClean="0"/>
              <a:t>Apofonia é o termo técnico desse fenômeno. Por  mudam seu comprimento queremos dizer que podem se abreviar .</a:t>
            </a:r>
          </a:p>
          <a:p>
            <a:r>
              <a:rPr lang="pt-BR" dirty="0" smtClean="0"/>
              <a:t>No genitivo e no dativo, o masculino e o neutro sempre serão idênticos.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Características dos Substantivos no </a:t>
            </a:r>
            <a:br>
              <a:rPr lang="pt-BR" dirty="0"/>
            </a:br>
            <a:r>
              <a:rPr lang="pt-BR" dirty="0"/>
              <a:t>Dativo e no </a:t>
            </a:r>
            <a:r>
              <a:rPr lang="pt-BR" dirty="0" smtClean="0"/>
              <a:t>Genitivo.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8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352839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Estudo das Preposições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Lição VI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pt-BR" dirty="0" smtClean="0"/>
              <a:t>As preposições gregas são as suas melhores amigas na hora da tradução. ( Essa Frase  foi tirada do vídeo de grego do Rev. Prof. João Paulo)</a:t>
            </a:r>
          </a:p>
          <a:p>
            <a:r>
              <a:rPr lang="pt-BR" dirty="0" smtClean="0"/>
              <a:t>A função da preposição em grego é a mesma que em português. Em grego, o significado de uma preposição. </a:t>
            </a:r>
          </a:p>
          <a:p>
            <a:r>
              <a:rPr lang="pt-BR" dirty="0" smtClean="0"/>
              <a:t>Em grego, o significado de uma preposição depende do caso do seu objeto. </a:t>
            </a:r>
          </a:p>
          <a:p>
            <a:r>
              <a:rPr lang="pt-BR" dirty="0" smtClean="0"/>
              <a:t>A forma de uma preposição não varia de acordo com o caso do seu objeto. Não é flexionada. </a:t>
            </a:r>
            <a:r>
              <a:rPr lang="el-GR" dirty="0"/>
              <a:t>παρα 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80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r>
              <a:rPr lang="pt-BR" dirty="0" smtClean="0"/>
              <a:t>Quando uma preposição termina numa vogal, e a palavra que começa com uma vogal e uma aspiração áspera, a consoante antes da vogal na preposição frequentemente muda também. </a:t>
            </a:r>
          </a:p>
          <a:p>
            <a:r>
              <a:rPr lang="pt-BR" b="1" dirty="0" smtClean="0"/>
              <a:t>Locução preposição</a:t>
            </a:r>
            <a:r>
              <a:rPr lang="pt-BR" dirty="0" smtClean="0"/>
              <a:t>. A preposição, juntamente com seu objeto e seus modificadores, pode ser chamada  “ locução preposicional, a não ser quando a preposição indica uma oração subordinada.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e Funções </a:t>
            </a:r>
          </a:p>
        </p:txBody>
      </p:sp>
    </p:spTree>
    <p:extLst>
      <p:ext uri="{BB962C8B-B14F-4D97-AF65-F5344CB8AC3E}">
        <p14:creationId xmlns:p14="http://schemas.microsoft.com/office/powerpoint/2010/main" val="41787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algn="just"/>
            <a:r>
              <a:rPr lang="pt-BR" dirty="0" smtClean="0"/>
              <a:t>A oração subordinada é uma oração que não pode existir sozinha. Tem significado somente quando faz parte de um período completo; depende da oração principal do período. </a:t>
            </a:r>
          </a:p>
          <a:p>
            <a:pPr algn="just"/>
            <a:r>
              <a:rPr lang="pt-BR" dirty="0" smtClean="0"/>
              <a:t>Ex. em português, “se eu for para casa” não é uma oração completa. É incompleta quando permanece sozinha. Depende, portanto, da oração principal; “Se eu for para casa, jantarei”.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Orações Subordinadas.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33" y="127898"/>
            <a:ext cx="9144000" cy="6741368"/>
          </a:xfrm>
        </p:spPr>
      </p:pic>
      <p:sp>
        <p:nvSpPr>
          <p:cNvPr id="5" name="Retângulo 4"/>
          <p:cNvSpPr/>
          <p:nvPr/>
        </p:nvSpPr>
        <p:spPr>
          <a:xfrm>
            <a:off x="179512" y="609329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4"/>
              </a:rPr>
              <a:t>http://cleberapm.wordpress.com/tag/preposicoes-grego-koine/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08312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Estudo dos Adjetivos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/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VII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algn="just"/>
            <a:r>
              <a:rPr lang="pt-BR" dirty="0" smtClean="0"/>
              <a:t>Um adjetivo é uma palavra que modifica um substantivo ou um pronome. </a:t>
            </a:r>
            <a:endParaRPr lang="pt-BR" dirty="0"/>
          </a:p>
          <a:p>
            <a:pPr algn="just"/>
            <a:r>
              <a:rPr lang="pt-BR" dirty="0" smtClean="0"/>
              <a:t>Os adjetivos podem funcionar adjetivamente </a:t>
            </a:r>
          </a:p>
          <a:p>
            <a:pPr algn="just"/>
            <a:r>
              <a:rPr lang="pt-BR" dirty="0" smtClean="0"/>
              <a:t>Os adjetivos também podem substantivamente; como se fossem substantivos. </a:t>
            </a:r>
          </a:p>
          <a:p>
            <a:pPr algn="just"/>
            <a:r>
              <a:rPr lang="pt-BR" b="1" u="sng" dirty="0" smtClean="0"/>
              <a:t>Posições de um adjetivo</a:t>
            </a:r>
            <a:r>
              <a:rPr lang="pt-BR" dirty="0" smtClean="0"/>
              <a:t>. Os adjetivos podem ocupar qualquer uma desta </a:t>
            </a:r>
            <a:r>
              <a:rPr lang="pt-BR" u="sng" dirty="0" smtClean="0"/>
              <a:t>três</a:t>
            </a:r>
            <a:r>
              <a:rPr lang="pt-BR" dirty="0" smtClean="0"/>
              <a:t> posições: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e Funções</a:t>
            </a:r>
            <a:br>
              <a:rPr lang="pt-BR" dirty="0" smtClean="0"/>
            </a:br>
            <a:r>
              <a:rPr lang="pt-BR" dirty="0" smtClean="0"/>
              <a:t>Português.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3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076789"/>
              </p:ext>
            </p:extLst>
          </p:nvPr>
        </p:nvGraphicFramePr>
        <p:xfrm>
          <a:off x="867568" y="2380469"/>
          <a:ext cx="7408864" cy="212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1061107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Função: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Adjetival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Substantival</a:t>
                      </a:r>
                      <a:endParaRPr lang="pt-BR" dirty="0"/>
                    </a:p>
                  </a:txBody>
                  <a:tcPr/>
                </a:tc>
              </a:tr>
              <a:tr h="10611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Posição: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Atributiva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Predicativa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Independente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4384"/>
          </a:xfrm>
        </p:spPr>
        <p:txBody>
          <a:bodyPr>
            <a:normAutofit fontScale="90000"/>
          </a:bodyPr>
          <a:lstStyle/>
          <a:p>
            <a:r>
              <a:rPr lang="pt-BR" dirty="0"/>
              <a:t>Características e </a:t>
            </a:r>
            <a:r>
              <a:rPr lang="pt-BR" dirty="0" smtClean="0"/>
              <a:t>Funções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8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algn="just"/>
            <a:r>
              <a:rPr lang="pt-BR" dirty="0" smtClean="0"/>
              <a:t>O adjetivo em grego funciona tanto adjetival quanto substantivamente. </a:t>
            </a:r>
          </a:p>
          <a:p>
            <a:pPr algn="just"/>
            <a:r>
              <a:rPr lang="pt-BR" dirty="0" smtClean="0"/>
              <a:t>Quando um adjetivo funciona adjetivamente, o adjetivo concorda com o substantivo que modifica, em caso, número e gênero. </a:t>
            </a:r>
          </a:p>
          <a:p>
            <a:pPr algn="just"/>
            <a:r>
              <a:rPr lang="pt-BR" dirty="0" smtClean="0"/>
              <a:t>Os adjetivo usará as terminações da 1ºe 2º declinação. </a:t>
            </a:r>
          </a:p>
          <a:p>
            <a:pPr algn="just"/>
            <a:r>
              <a:rPr lang="pt-BR" dirty="0" smtClean="0"/>
              <a:t>Ex. </a:t>
            </a:r>
            <a:r>
              <a:rPr lang="el-GR" dirty="0"/>
              <a:t>Ο </a:t>
            </a:r>
            <a:r>
              <a:rPr lang="el-GR" b="1" u="sng" dirty="0"/>
              <a:t>αγαθο</a:t>
            </a:r>
            <a:r>
              <a:rPr lang="el-GR" dirty="0"/>
              <a:t>ς </a:t>
            </a:r>
            <a:r>
              <a:rPr lang="el-GR" dirty="0" smtClean="0"/>
              <a:t>εστίν</a:t>
            </a:r>
            <a:r>
              <a:rPr lang="pt-BR" dirty="0" smtClean="0"/>
              <a:t>....</a:t>
            </a:r>
          </a:p>
          <a:p>
            <a:pPr algn="just"/>
            <a:r>
              <a:rPr lang="pt-BR" dirty="0"/>
              <a:t> </a:t>
            </a:r>
            <a:r>
              <a:rPr lang="pt-BR" dirty="0" smtClean="0"/>
              <a:t> O (homem) é.....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Características e Funções</a:t>
            </a:r>
            <a:br>
              <a:rPr lang="pt-BR" dirty="0"/>
            </a:br>
            <a:r>
              <a:rPr lang="pt-BR" dirty="0" smtClean="0"/>
              <a:t>Grego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0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No como </a:t>
            </a:r>
            <a:r>
              <a:rPr lang="el-GR" dirty="0"/>
              <a:t>α β δ ε ι κ ο ς τ </a:t>
            </a:r>
            <a:r>
              <a:rPr lang="pt-BR" dirty="0" smtClean="0"/>
              <a:t>e </a:t>
            </a:r>
            <a:r>
              <a:rPr lang="el-GR" dirty="0" smtClean="0"/>
              <a:t>υ</a:t>
            </a:r>
            <a:r>
              <a:rPr lang="pt-BR" dirty="0" smtClean="0"/>
              <a:t> parecem semelhantes aos seus equivalentes em português.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Existem cinco letras que são transliteradas por duas letras. </a:t>
            </a:r>
            <a:r>
              <a:rPr lang="el-GR" dirty="0"/>
              <a:t>θ </a:t>
            </a:r>
            <a:r>
              <a:rPr lang="pt-BR" dirty="0" smtClean="0"/>
              <a:t> é </a:t>
            </a:r>
            <a:r>
              <a:rPr lang="pt-BR" dirty="0" err="1" smtClean="0"/>
              <a:t>th</a:t>
            </a:r>
            <a:r>
              <a:rPr lang="pt-BR" dirty="0" smtClean="0"/>
              <a:t>; </a:t>
            </a:r>
            <a:r>
              <a:rPr lang="el-GR" dirty="0" smtClean="0"/>
              <a:t>ξ </a:t>
            </a:r>
            <a:r>
              <a:rPr lang="pt-BR" dirty="0" smtClean="0"/>
              <a:t>é </a:t>
            </a:r>
            <a:r>
              <a:rPr lang="pt-BR" dirty="0" err="1" smtClean="0"/>
              <a:t>ks</a:t>
            </a:r>
            <a:r>
              <a:rPr lang="pt-BR" dirty="0" smtClean="0"/>
              <a:t>; </a:t>
            </a:r>
            <a:r>
              <a:rPr lang="el-GR" dirty="0" smtClean="0"/>
              <a:t>φ </a:t>
            </a:r>
            <a:r>
              <a:rPr lang="pt-BR" dirty="0" smtClean="0"/>
              <a:t>é  </a:t>
            </a:r>
            <a:r>
              <a:rPr lang="pt-BR" dirty="0" err="1" smtClean="0"/>
              <a:t>ph</a:t>
            </a:r>
            <a:r>
              <a:rPr lang="pt-BR" dirty="0" smtClean="0"/>
              <a:t> (ou f); </a:t>
            </a:r>
            <a:r>
              <a:rPr lang="el-GR" dirty="0" smtClean="0"/>
              <a:t>χ</a:t>
            </a:r>
            <a:r>
              <a:rPr lang="pt-BR" dirty="0"/>
              <a:t> </a:t>
            </a:r>
            <a:r>
              <a:rPr lang="pt-BR" dirty="0" smtClean="0"/>
              <a:t>é  </a:t>
            </a:r>
            <a:r>
              <a:rPr lang="pt-BR" dirty="0" err="1" smtClean="0"/>
              <a:t>ch</a:t>
            </a:r>
            <a:r>
              <a:rPr lang="pt-BR" dirty="0" smtClean="0"/>
              <a:t>; </a:t>
            </a:r>
            <a:r>
              <a:rPr lang="el-GR" dirty="0" smtClean="0"/>
              <a:t>ψ</a:t>
            </a:r>
            <a:r>
              <a:rPr lang="pt-BR" dirty="0" smtClean="0"/>
              <a:t> é ps. Elas são chamadas </a:t>
            </a:r>
            <a:r>
              <a:rPr lang="pt-BR" b="1" dirty="0" smtClean="0"/>
              <a:t>consoantes duplas.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Existem duas formas de sigma em grego.   </a:t>
            </a:r>
            <a:r>
              <a:rPr lang="el-GR" dirty="0" smtClean="0"/>
              <a:t>ς</a:t>
            </a:r>
            <a:r>
              <a:rPr lang="pt-BR" dirty="0" smtClean="0"/>
              <a:t>  ocorre somente no fim da palavra, e  </a:t>
            </a:r>
            <a:r>
              <a:rPr lang="el-GR" dirty="0" smtClean="0"/>
              <a:t>σ</a:t>
            </a:r>
            <a:r>
              <a:rPr lang="pt-BR" dirty="0" smtClean="0"/>
              <a:t> ocorre nos outros lugares:  </a:t>
            </a:r>
            <a:r>
              <a:rPr lang="el-GR" dirty="0" smtClean="0"/>
              <a:t>αποστολος</a:t>
            </a: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Você aprenderá melhor o alfabeto ao pronunciar as letras em voz alta à medida que as escreve, repetidas vezes.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Escrevendo as Letras.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1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/>
            <a:r>
              <a:rPr lang="pt-BR" dirty="0" smtClean="0"/>
              <a:t>Um adjetivo tem caso, número e gênero, e sempre terá o mesmo caso, número e gênero do substantivo que modifica.</a:t>
            </a:r>
          </a:p>
          <a:p>
            <a:pPr algn="just"/>
            <a:r>
              <a:rPr lang="pt-BR" dirty="0" smtClean="0"/>
              <a:t>As terminações dos casos, para o adjetivos, são as mesmas que as terminações dos casos, para os adjetivos, são as mesmas que as terminações dos casos para o substantivos. O feminino segue a primeira declinação; o masculino e o neutro seguem as segunda declinação.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Características e </a:t>
            </a:r>
            <a:r>
              <a:rPr lang="pt-BR" sz="4800" dirty="0" smtClean="0"/>
              <a:t>Funções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5904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700808"/>
            <a:ext cx="7732381" cy="4425355"/>
          </a:xfrm>
        </p:spPr>
        <p:txBody>
          <a:bodyPr/>
          <a:lstStyle/>
          <a:p>
            <a:pPr algn="just"/>
            <a:r>
              <a:rPr lang="pt-BR" dirty="0" smtClean="0"/>
              <a:t>Uma adjetivo na posição Atributiva é imediatamente antecedido pelo artigo. Ex. </a:t>
            </a:r>
            <a:r>
              <a:rPr lang="el-GR" sz="2800" dirty="0"/>
              <a:t>ο αγαθος </a:t>
            </a:r>
            <a:r>
              <a:rPr lang="el-GR" sz="2800" dirty="0" smtClean="0"/>
              <a:t>ανθρωπος</a:t>
            </a:r>
            <a:endParaRPr lang="pt-BR" sz="2800" dirty="0" smtClean="0"/>
          </a:p>
          <a:p>
            <a:pPr algn="just"/>
            <a:r>
              <a:rPr lang="pt-BR" dirty="0" smtClean="0"/>
              <a:t>Um adjetivo na posição predicativa não é precedido imediatamente pelo artigo. O substantivo é modificado pelo artigo. Ex. </a:t>
            </a:r>
            <a:r>
              <a:rPr lang="el-GR" sz="2800" dirty="0"/>
              <a:t>ο ανθρωπος αγαθος</a:t>
            </a:r>
            <a:endParaRPr lang="pt-BR" dirty="0" smtClean="0"/>
          </a:p>
          <a:p>
            <a:pPr algn="just"/>
            <a:r>
              <a:rPr lang="pt-BR" dirty="0" smtClean="0"/>
              <a:t>Quando não existir nenhum artigo antes do substantivo ou do adjetivo ( posição independente), verifique o contexto a fim de determinar como será sua tradução.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Emprego adjetival do Adjetivo.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159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96652"/>
              </p:ext>
            </p:extLst>
          </p:nvPr>
        </p:nvGraphicFramePr>
        <p:xfrm>
          <a:off x="107504" y="-27384"/>
          <a:ext cx="9036496" cy="6885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055"/>
                <a:gridCol w="1924439"/>
                <a:gridCol w="3528174"/>
                <a:gridCol w="2579828"/>
              </a:tblGrid>
              <a:tr h="97448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</a:rPr>
                        <a:t>Terminações</a:t>
                      </a:r>
                      <a:r>
                        <a:rPr lang="pt-BR" sz="2800" b="1" baseline="0" dirty="0" smtClean="0">
                          <a:solidFill>
                            <a:schemeClr val="tx1"/>
                          </a:solidFill>
                        </a:rPr>
                        <a:t> dos adjetivos </a:t>
                      </a:r>
                      <a:r>
                        <a:rPr lang="pt-BR" sz="2800" b="1" dirty="0" smtClean="0">
                          <a:solidFill>
                            <a:schemeClr val="tx1"/>
                          </a:solidFill>
                        </a:rPr>
                        <a:t>da 1ª e 2ª Declinações </a:t>
                      </a:r>
                      <a:endParaRPr lang="pt-BR" sz="2800" b="1" cap="none" spc="0" dirty="0" smtClean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3601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Caso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Masc.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Fem.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Neutro</a:t>
                      </a:r>
                      <a:endParaRPr lang="pt-BR" sz="2000" b="1" dirty="0"/>
                    </a:p>
                  </a:txBody>
                  <a:tcPr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–</a:t>
                      </a:r>
                      <a:r>
                        <a:rPr lang="pt-B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 – h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–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an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– </a:t>
                      </a:r>
                      <a:r>
                        <a:rPr lang="pt-BR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hn</a:t>
                      </a:r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-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</a:tr>
              <a:tr h="545016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Plural</a:t>
                      </a:r>
                      <a:r>
                        <a:rPr lang="pt-BR" sz="2400" dirty="0" smtClean="0"/>
                        <a:t> 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</a:t>
                      </a: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oi</a:t>
                      </a:r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ai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oi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</a:tr>
              <a:tr h="467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ou</a:t>
                      </a:r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</a:t>
                      </a:r>
                    </a:p>
                  </a:txBody>
                  <a:tcPr marL="9525" marR="9525" marT="9525" marB="0" anchor="b"/>
                </a:tc>
              </a:tr>
              <a:tr h="447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 </a:t>
                      </a:r>
                    </a:p>
                  </a:txBody>
                  <a:tcPr marL="9525" marR="9525" marT="9525" marB="0" anchor="b"/>
                </a:tc>
              </a:tr>
              <a:tr h="43601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701008"/>
          </a:xfrm>
        </p:spPr>
        <p:txBody>
          <a:bodyPr>
            <a:normAutofit fontScale="90000"/>
          </a:bodyPr>
          <a:lstStyle/>
          <a:p>
            <a:r>
              <a:rPr lang="pt-BR" sz="5400" dirty="0" smtClean="0"/>
              <a:t>Substantivos da </a:t>
            </a:r>
            <a:br>
              <a:rPr lang="pt-BR" sz="5400" dirty="0" smtClean="0"/>
            </a:br>
            <a:r>
              <a:rPr lang="pt-BR" sz="5400" dirty="0" smtClean="0"/>
              <a:t>Terceira Declinação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Lição VIII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3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algn="just"/>
            <a:r>
              <a:rPr lang="pt-BR" b="1" dirty="0" smtClean="0"/>
              <a:t>Função</a:t>
            </a:r>
            <a:r>
              <a:rPr lang="pt-BR" dirty="0" smtClean="0"/>
              <a:t>. É vital que você se lembre de que todos os substantivos em gregos funcionam da mesma maneira. </a:t>
            </a:r>
          </a:p>
          <a:p>
            <a:pPr algn="just"/>
            <a:r>
              <a:rPr lang="pt-BR" b="1" dirty="0" smtClean="0"/>
              <a:t>Gênero</a:t>
            </a:r>
            <a:r>
              <a:rPr lang="pt-BR" dirty="0" smtClean="0"/>
              <a:t>. Assim como os substantivos da primeira e segunda declinações, os substantivos da terceira declinação também têm gênero. </a:t>
            </a:r>
          </a:p>
          <a:p>
            <a:pPr algn="just"/>
            <a:r>
              <a:rPr lang="pt-BR" b="1" dirty="0" smtClean="0"/>
              <a:t>O artigo</a:t>
            </a:r>
            <a:r>
              <a:rPr lang="pt-BR" dirty="0" smtClean="0"/>
              <a:t>. O artigo se torna especialmente importante na terceira declinação. Embora o próprio substantivo mude de forma, o artigo sempre permanece o mesmo.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Características dos Substantivos </a:t>
            </a:r>
            <a:br>
              <a:rPr lang="pt-BR" dirty="0" smtClean="0"/>
            </a:br>
            <a:r>
              <a:rPr lang="pt-BR" dirty="0" smtClean="0"/>
              <a:t>da Terceira Declinação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1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02188"/>
              </p:ext>
            </p:extLst>
          </p:nvPr>
        </p:nvGraphicFramePr>
        <p:xfrm>
          <a:off x="251520" y="1628800"/>
          <a:ext cx="8640960" cy="4673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4320480"/>
                <a:gridCol w="2160240"/>
              </a:tblGrid>
              <a:tr h="403016">
                <a:tc>
                  <a:txBody>
                    <a:bodyPr/>
                    <a:lstStyle/>
                    <a:p>
                      <a:r>
                        <a:rPr lang="pt-BR" dirty="0" smtClean="0"/>
                        <a:t>Caso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Mas / </a:t>
                      </a:r>
                      <a:r>
                        <a:rPr lang="pt-BR" dirty="0" err="1" smtClean="0"/>
                        <a:t>Fem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Neutro</a:t>
                      </a:r>
                      <a:endParaRPr lang="pt-BR" dirty="0"/>
                    </a:p>
                  </a:txBody>
                  <a:tcPr/>
                </a:tc>
              </a:tr>
              <a:tr h="503770">
                <a:tc>
                  <a:txBody>
                    <a:bodyPr/>
                    <a:lstStyle/>
                    <a:p>
                      <a:r>
                        <a:rPr lang="pt-BR" dirty="0" smtClean="0"/>
                        <a:t>Nom. Sing.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</a:tr>
              <a:tr h="462587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Gen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o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</a:tr>
              <a:tr h="454312">
                <a:tc>
                  <a:txBody>
                    <a:bodyPr/>
                    <a:lstStyle/>
                    <a:p>
                      <a:r>
                        <a:rPr lang="pt-BR" dirty="0" smtClean="0"/>
                        <a:t>Dat.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</a:tr>
              <a:tr h="503770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a-n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</a:tr>
              <a:tr h="503770">
                <a:tc gridSpan="3">
                  <a:txBody>
                    <a:bodyPr/>
                    <a:lstStyle/>
                    <a:p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0622">
                <a:tc>
                  <a:txBody>
                    <a:bodyPr/>
                    <a:lstStyle/>
                    <a:p>
                      <a:r>
                        <a:rPr lang="pt-BR" dirty="0" smtClean="0"/>
                        <a:t>Nom. Plural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</a:tr>
              <a:tr h="460622">
                <a:tc>
                  <a:txBody>
                    <a:bodyPr/>
                    <a:lstStyle/>
                    <a:p>
                      <a:r>
                        <a:rPr lang="pt-BR" dirty="0" smtClean="0"/>
                        <a:t>Genitivo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wn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460622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sin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sin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460622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Terminações da Terceira declinação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9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Uma oclusiva é uma consoante cujo som é formado por meio de retardar ou impedir totalmente o fluxo do ar através da boca. </a:t>
            </a:r>
          </a:p>
          <a:p>
            <a:pPr algn="just"/>
            <a:r>
              <a:rPr lang="pt-BR" sz="2800" dirty="0" smtClean="0"/>
              <a:t>As oclusivas são dividas em três classificações. </a:t>
            </a:r>
          </a:p>
          <a:p>
            <a:pPr algn="just"/>
            <a:r>
              <a:rPr lang="pt-BR" sz="2800" dirty="0" smtClean="0"/>
              <a:t> Labiais, velares e Oclusivas com um “</a:t>
            </a:r>
            <a:r>
              <a:rPr lang="el-GR" sz="2800" dirty="0" smtClean="0"/>
              <a:t>σ</a:t>
            </a:r>
            <a:r>
              <a:rPr lang="pt-BR" sz="2800" dirty="0" smtClean="0"/>
              <a:t>” 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90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das Oclusivas </a:t>
            </a:r>
            <a:endParaRPr lang="pt-BR" dirty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05529"/>
              </p:ext>
            </p:extLst>
          </p:nvPr>
        </p:nvGraphicFramePr>
        <p:xfrm>
          <a:off x="899592" y="2060848"/>
          <a:ext cx="7084838" cy="201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206"/>
                <a:gridCol w="1384970"/>
                <a:gridCol w="1859186"/>
                <a:gridCol w="2444476"/>
              </a:tblGrid>
              <a:tr h="67207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Labiais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Velares 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v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χ</a:t>
                      </a:r>
                    </a:p>
                  </a:txBody>
                  <a:tcPr marL="9525" marR="9525" marT="9525" marB="0" anchor="b"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Dentais</a:t>
                      </a:r>
                      <a:r>
                        <a:rPr lang="pt-BR" sz="1800" baseline="0" dirty="0" smtClean="0"/>
                        <a:t> 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89277"/>
              </p:ext>
            </p:extLst>
          </p:nvPr>
        </p:nvGraphicFramePr>
        <p:xfrm>
          <a:off x="1763688" y="4293096"/>
          <a:ext cx="5788695" cy="1731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82"/>
                <a:gridCol w="1340098"/>
                <a:gridCol w="936104"/>
                <a:gridCol w="2332311"/>
              </a:tblGrid>
              <a:tr h="46177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Labiais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+      </a:t>
                      </a:r>
                      <a:r>
                        <a:rPr lang="el-GR" dirty="0" smtClean="0"/>
                        <a:t>σ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ψ</a:t>
                      </a:r>
                    </a:p>
                  </a:txBody>
                  <a:tcPr/>
                </a:tc>
              </a:tr>
              <a:tr h="461771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Velares 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+       </a:t>
                      </a:r>
                      <a:r>
                        <a:rPr lang="el-GR" dirty="0" smtClean="0"/>
                        <a:t>σ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</a:t>
                      </a:r>
                      <a:endParaRPr lang="pt-BR" dirty="0"/>
                    </a:p>
                  </a:txBody>
                  <a:tcPr/>
                </a:tc>
              </a:tr>
              <a:tr h="808099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Dentais</a:t>
                      </a:r>
                      <a:r>
                        <a:rPr lang="pt-BR" sz="1800" baseline="0" dirty="0" smtClean="0"/>
                        <a:t> 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+       </a:t>
                      </a:r>
                      <a:r>
                        <a:rPr lang="el-GR" dirty="0" smtClean="0"/>
                        <a:t>σ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=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 σ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8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1268760"/>
            <a:ext cx="7408333" cy="295232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Πας</a:t>
            </a:r>
            <a:r>
              <a:rPr lang="pt-BR" dirty="0" smtClean="0"/>
              <a:t> é um adjetivo do tipo 3-1-3 e é frequentemente usado como a palavra-paradigma da terceira declinação. O radical palavra é </a:t>
            </a:r>
            <a:r>
              <a:rPr lang="el-GR" dirty="0" smtClean="0"/>
              <a:t>παν</a:t>
            </a:r>
            <a:r>
              <a:rPr lang="pt-BR" dirty="0" smtClean="0"/>
              <a:t>, que no feminino é alterada para </a:t>
            </a:r>
            <a:r>
              <a:rPr lang="el-GR" dirty="0" smtClean="0"/>
              <a:t> </a:t>
            </a:r>
            <a:r>
              <a:rPr lang="el-GR" dirty="0"/>
              <a:t>πασα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pt-BR" dirty="0"/>
              <a:t>Características e Funções</a:t>
            </a:r>
          </a:p>
        </p:txBody>
      </p:sp>
      <p:graphicFrame>
        <p:nvGraphicFramePr>
          <p:cNvPr id="8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84873"/>
              </p:ext>
            </p:extLst>
          </p:nvPr>
        </p:nvGraphicFramePr>
        <p:xfrm>
          <a:off x="251520" y="2852936"/>
          <a:ext cx="8892480" cy="3881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120"/>
                <a:gridCol w="2223120"/>
                <a:gridCol w="2223120"/>
                <a:gridCol w="2223120"/>
              </a:tblGrid>
              <a:tr h="504056">
                <a:tc>
                  <a:txBody>
                    <a:bodyPr/>
                    <a:lstStyle/>
                    <a:p>
                      <a:r>
                        <a:rPr lang="pt-BR" dirty="0" smtClean="0"/>
                        <a:t>Caso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Masc. 3ª Declina.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Fem.</a:t>
                      </a:r>
                      <a:r>
                        <a:rPr lang="pt-BR" baseline="0" dirty="0" smtClean="0"/>
                        <a:t> 1ª Declina.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Neutro</a:t>
                      </a:r>
                      <a:r>
                        <a:rPr lang="pt-BR" baseline="0" dirty="0" smtClean="0"/>
                        <a:t> 3º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Nom.</a:t>
                      </a:r>
                      <a:r>
                        <a:rPr lang="pt-BR" baseline="0" dirty="0" smtClean="0"/>
                        <a:t>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pasa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Genitivo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panto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pashV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pantoV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pash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panti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panta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pasan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pan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Nom. Plural.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pante</a:t>
                      </a:r>
                      <a:r>
                        <a:rPr lang="el-G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pasai</a:t>
                      </a:r>
                      <a:endParaRPr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ekniaGreek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panta</a:t>
                      </a:r>
                      <a:endParaRPr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ekniaGreek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Genitivo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pantw</a:t>
                      </a:r>
                      <a:r>
                        <a:rPr lang="el-G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paswn</a:t>
                      </a:r>
                      <a:endParaRPr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ekniaGreek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pantwn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pasai</a:t>
                      </a:r>
                      <a:r>
                        <a:rPr lang="el-G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pasin</a:t>
                      </a:r>
                      <a:endParaRPr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ekniaGreek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Acusativo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panta</a:t>
                      </a:r>
                      <a:r>
                        <a:rPr lang="el-G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pasa</a:t>
                      </a:r>
                      <a:r>
                        <a:rPr lang="el-G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  <a:ea typeface="+mn-ea"/>
                          <a:cs typeface="+mn-cs"/>
                        </a:rPr>
                        <a:t>panta</a:t>
                      </a:r>
                      <a:endParaRPr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TekniaGreek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3960440"/>
          </a:xfrm>
        </p:spPr>
        <p:txBody>
          <a:bodyPr>
            <a:normAutofit/>
          </a:bodyPr>
          <a:lstStyle/>
          <a:p>
            <a:r>
              <a:rPr lang="pt-BR" sz="4800" dirty="0" smtClean="0">
                <a:solidFill>
                  <a:schemeClr val="tx1"/>
                </a:solidFill>
              </a:rPr>
              <a:t>Pronomes Pessoais da</a:t>
            </a:r>
            <a:br>
              <a:rPr lang="pt-BR" sz="4800" dirty="0" smtClean="0">
                <a:solidFill>
                  <a:schemeClr val="tx1"/>
                </a:solidFill>
              </a:rPr>
            </a:br>
            <a:r>
              <a:rPr lang="pt-BR" sz="4800" dirty="0" smtClean="0">
                <a:solidFill>
                  <a:schemeClr val="tx1"/>
                </a:solidFill>
              </a:rPr>
              <a:t>Primeira e Segunda Pessoas</a:t>
            </a:r>
            <a:br>
              <a:rPr lang="pt-BR" sz="4800" dirty="0" smtClean="0">
                <a:solidFill>
                  <a:schemeClr val="tx1"/>
                </a:solidFill>
              </a:rPr>
            </a:br>
            <a:r>
              <a:rPr lang="pt-BR" sz="4800" dirty="0">
                <a:solidFill>
                  <a:schemeClr val="tx1"/>
                </a:solidFill>
              </a:rPr>
              <a:t/>
            </a:r>
            <a:br>
              <a:rPr lang="pt-BR" sz="4800" dirty="0">
                <a:solidFill>
                  <a:schemeClr val="tx1"/>
                </a:solidFill>
              </a:rPr>
            </a:br>
            <a:r>
              <a:rPr lang="pt-BR" sz="4800" dirty="0" smtClean="0">
                <a:solidFill>
                  <a:schemeClr val="tx1"/>
                </a:solidFill>
              </a:rPr>
              <a:t>Lição IV</a:t>
            </a:r>
            <a:endParaRPr lang="pt-B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Ao pronunciar as letras gregas, é importante concentra-se no primeiro som de cada letra.  Ex. Alfa é um som de “a” ( não há nenhum som de “</a:t>
            </a:r>
            <a:r>
              <a:rPr lang="pt-BR" dirty="0" err="1" smtClean="0"/>
              <a:t>fa</a:t>
            </a:r>
            <a:r>
              <a:rPr lang="pt-BR" dirty="0" smtClean="0"/>
              <a:t>” ; lambda é um som de “l” ( não há nenhum som de “</a:t>
            </a:r>
            <a:r>
              <a:rPr lang="pt-BR" dirty="0" err="1" smtClean="0"/>
              <a:t>ambda</a:t>
            </a:r>
            <a:r>
              <a:rPr lang="pt-BR" dirty="0" smtClean="0"/>
              <a:t>”.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As vogais em grego são </a:t>
            </a:r>
            <a:r>
              <a:rPr lang="el-GR" dirty="0" smtClean="0"/>
              <a:t>α, ε, η, ι, ο, υ, ω</a:t>
            </a:r>
            <a:r>
              <a:rPr lang="pt-BR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A palavra gama (</a:t>
            </a:r>
            <a:r>
              <a:rPr lang="el-GR" dirty="0" smtClean="0"/>
              <a:t>γ</a:t>
            </a:r>
            <a:r>
              <a:rPr lang="pt-BR" dirty="0" smtClean="0"/>
              <a:t>) usualmente tem um som de “g” duro, como em “gol” . Entretanto, quando é seguido imediatamente por </a:t>
            </a:r>
            <a:r>
              <a:rPr lang="el-GR" dirty="0" smtClean="0"/>
              <a:t>γ, κ, χ</a:t>
            </a:r>
            <a:r>
              <a:rPr lang="pt-BR" dirty="0" smtClean="0"/>
              <a:t> ou </a:t>
            </a:r>
            <a:r>
              <a:rPr lang="el-GR" dirty="0" smtClean="0"/>
              <a:t>ξ</a:t>
            </a:r>
            <a:r>
              <a:rPr lang="pt-BR" dirty="0" smtClean="0"/>
              <a:t> é pronunciado como “n”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Pronunciado as Letras.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4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just"/>
            <a:r>
              <a:rPr lang="pt-BR" dirty="0" smtClean="0"/>
              <a:t>Um pronome é uma palavra que substitui um substantivo. Isto é vermelho. Isso é um pronome que se refere a algo já mencionado.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Um pronome pessoal é um pronome que substitui um substantivo que se refere a uma pessoa.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Ex. </a:t>
            </a:r>
            <a:r>
              <a:rPr lang="pt-BR" b="1" u="sng" dirty="0" smtClean="0"/>
              <a:t>Meu</a:t>
            </a:r>
            <a:r>
              <a:rPr lang="pt-BR" dirty="0" smtClean="0"/>
              <a:t> nome é João </a:t>
            </a:r>
            <a:endParaRPr lang="pt-BR" dirty="0"/>
          </a:p>
          <a:p>
            <a:pPr algn="just"/>
            <a:r>
              <a:rPr lang="pt-BR" dirty="0" smtClean="0"/>
              <a:t>Ex. Eu vou aprender o grego tão bem quanto possível.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Pronome Pessoais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7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r>
              <a:rPr lang="pt-BR" dirty="0" smtClean="0"/>
              <a:t>O caso de um pronome é determinado pela sua função na oração; seu número e pessoa são determinados pelo seu antecedentes.</a:t>
            </a:r>
          </a:p>
          <a:p>
            <a:r>
              <a:rPr lang="pt-BR" dirty="0" smtClean="0"/>
              <a:t>o numero do pronome é determinado pelo seu antecedente. </a:t>
            </a:r>
          </a:p>
          <a:p>
            <a:r>
              <a:rPr lang="pt-BR" dirty="0" smtClean="0"/>
              <a:t>A pessoa do pronome é determinada pelo seu antecedente.</a:t>
            </a:r>
          </a:p>
          <a:p>
            <a:r>
              <a:rPr lang="pt-BR" dirty="0" smtClean="0"/>
              <a:t>Não existe gênero na primeira e segunda pessoas. O pronome da terceira pessoa tem gênero, mas só nos encontraremos com ele no capitulo seguinte.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Caso, Número e Pessoa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79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pt-BR" dirty="0" smtClean="0"/>
              <a:t>O pronome em grego é semelhante ao pronome em português.</a:t>
            </a:r>
          </a:p>
          <a:p>
            <a:r>
              <a:rPr lang="pt-BR" dirty="0" smtClean="0"/>
              <a:t>Substitui um substantivo. </a:t>
            </a:r>
          </a:p>
          <a:p>
            <a:r>
              <a:rPr lang="pt-BR" dirty="0" smtClean="0"/>
              <a:t>Seu caso é determinado pela sua função na oração.</a:t>
            </a:r>
          </a:p>
          <a:p>
            <a:r>
              <a:rPr lang="pt-BR" dirty="0" smtClean="0"/>
              <a:t>Seu número é determinado pelo seu antecedente.</a:t>
            </a:r>
          </a:p>
          <a:p>
            <a:r>
              <a:rPr lang="pt-BR" dirty="0" smtClean="0"/>
              <a:t>Os pronomes da primeira e segunda pessoas não possuem gênero.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4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701157"/>
              </p:ext>
            </p:extLst>
          </p:nvPr>
        </p:nvGraphicFramePr>
        <p:xfrm>
          <a:off x="251521" y="1700808"/>
          <a:ext cx="864096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63162"/>
                <a:gridCol w="1259745"/>
                <a:gridCol w="1847626"/>
                <a:gridCol w="2342235"/>
              </a:tblGrid>
              <a:tr h="649709">
                <a:tc>
                  <a:txBody>
                    <a:bodyPr/>
                    <a:lstStyle/>
                    <a:p>
                      <a:r>
                        <a:rPr lang="pt-BR" dirty="0" smtClean="0"/>
                        <a:t>Caso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1ª Pessoa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2º Pessoa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r>
                        <a:rPr lang="pt-BR" dirty="0" smtClean="0"/>
                        <a:t>Nom.</a:t>
                      </a:r>
                      <a:r>
                        <a:rPr lang="pt-BR" baseline="0" dirty="0" smtClean="0"/>
                        <a:t>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sú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 Eu      Tu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r>
                        <a:rPr lang="pt-BR" dirty="0" smtClean="0"/>
                        <a:t>Genitivo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mou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emou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sou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Meu     Teu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moi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emoi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soi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/>
                        <a:t> a mim     a Ti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eme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Me      Te    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Nom. Plural.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hmeiV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umeiV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Nós    vós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Genitivo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hmwn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umwn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Nosso  Vosso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umin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</a:t>
                      </a:r>
                      <a:r>
                        <a:rPr lang="pt-BR" sz="2000" baseline="0" dirty="0" smtClean="0"/>
                        <a:t> nós   a vós</a:t>
                      </a:r>
                      <a:endParaRPr lang="pt-BR" sz="2000" dirty="0"/>
                    </a:p>
                  </a:txBody>
                  <a:tcPr/>
                </a:tc>
              </a:tr>
              <a:tr h="4398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Acusativo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hmaV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umaV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Nos    vos 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pronome em Grego.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 Na primeira pessoa do singular, os casos genitivo, dativo e acusativo às vezes incluem um épsilon e um neutro, </a:t>
            </a:r>
            <a:r>
              <a:rPr lang="pt-BR" dirty="0" err="1" smtClean="0">
                <a:solidFill>
                  <a:srgbClr val="000000"/>
                </a:solidFill>
                <a:latin typeface="TekniaGreek"/>
              </a:rPr>
              <a:t>emou</a:t>
            </a:r>
            <a:r>
              <a:rPr lang="pt-BR" dirty="0" smtClean="0">
                <a:solidFill>
                  <a:srgbClr val="000000"/>
                </a:solidFill>
                <a:latin typeface="TekniaGreek"/>
              </a:rPr>
              <a:t>, </a:t>
            </a:r>
            <a:r>
              <a:rPr lang="pt-BR" dirty="0" err="1" smtClean="0">
                <a:solidFill>
                  <a:srgbClr val="000000"/>
                </a:solidFill>
                <a:latin typeface="TekniaGreek"/>
              </a:rPr>
              <a:t>emoi</a:t>
            </a:r>
            <a:r>
              <a:rPr lang="pt-BR" dirty="0" smtClean="0">
                <a:solidFill>
                  <a:srgbClr val="000000"/>
                </a:solidFill>
                <a:latin typeface="TekniaGreek"/>
              </a:rPr>
              <a:t> e </a:t>
            </a:r>
            <a:r>
              <a:rPr lang="pt-BR" dirty="0" err="1" smtClean="0">
                <a:solidFill>
                  <a:srgbClr val="000000"/>
                </a:solidFill>
                <a:latin typeface="TekniaGreek"/>
              </a:rPr>
              <a:t>eme</a:t>
            </a:r>
            <a:r>
              <a:rPr lang="pt-BR" dirty="0" smtClean="0">
                <a:solidFill>
                  <a:srgbClr val="000000"/>
                </a:solidFill>
                <a:latin typeface="TekniaGreek"/>
              </a:rPr>
              <a:t>.   </a:t>
            </a:r>
          </a:p>
          <a:p>
            <a:pPr algn="just"/>
            <a:r>
              <a:rPr lang="pt-BR" dirty="0"/>
              <a:t>As </a:t>
            </a:r>
            <a:r>
              <a:rPr lang="pt-BR" dirty="0" smtClean="0"/>
              <a:t>formas enfáticas e não enfáticas têm, basicamente, o mesmo significado. A forma enfática é usada quando o autor quer indicar uma ênfase especial, geralmente porque está contrastando um pessoa com outra. </a:t>
            </a:r>
          </a:p>
          <a:p>
            <a:pPr algn="just"/>
            <a:r>
              <a:rPr lang="pt-BR" b="1" dirty="0" smtClean="0"/>
              <a:t>Analise morfológica</a:t>
            </a:r>
            <a:r>
              <a:rPr lang="pt-BR" dirty="0" smtClean="0"/>
              <a:t>. Quando o professor lhe pedir para declinar um pronome pessoal da primeira ou da segunda pessoa, sugerimos que você apresente seu caso, seu número, sua pessoa( não o gênero). </a:t>
            </a:r>
            <a:endParaRPr lang="pt-BR" dirty="0"/>
          </a:p>
          <a:p>
            <a:pPr>
              <a:buFont typeface="Wingdings" pitchFamily="2" charset="2"/>
              <a:buChar char="v"/>
            </a:pPr>
            <a:endParaRPr lang="pt-BR" dirty="0"/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e funções </a:t>
            </a:r>
          </a:p>
        </p:txBody>
      </p:sp>
    </p:spTree>
    <p:extLst>
      <p:ext uri="{BB962C8B-B14F-4D97-AF65-F5344CB8AC3E}">
        <p14:creationId xmlns:p14="http://schemas.microsoft.com/office/powerpoint/2010/main" val="21610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536504"/>
          </a:xfrm>
        </p:spPr>
        <p:txBody>
          <a:bodyPr/>
          <a:lstStyle/>
          <a:p>
            <a:r>
              <a:rPr lang="pt-BR" sz="6000" dirty="0" smtClean="0">
                <a:solidFill>
                  <a:schemeClr val="tx1"/>
                </a:solidFill>
              </a:rPr>
              <a:t>Pronome Parte II</a:t>
            </a:r>
            <a:br>
              <a:rPr lang="pt-BR" sz="6000" dirty="0" smtClean="0">
                <a:solidFill>
                  <a:schemeClr val="tx1"/>
                </a:solidFill>
              </a:rPr>
            </a:br>
            <a:r>
              <a:rPr lang="pt-BR" sz="6000" dirty="0">
                <a:solidFill>
                  <a:schemeClr val="tx1"/>
                </a:solidFill>
              </a:rPr>
              <a:t/>
            </a:r>
            <a:br>
              <a:rPr lang="pt-BR" sz="6000" dirty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Lição X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just"/>
            <a:r>
              <a:rPr lang="pt-BR" b="1" dirty="0" smtClean="0"/>
              <a:t>A Forma</a:t>
            </a:r>
            <a:r>
              <a:rPr lang="pt-BR" dirty="0"/>
              <a:t>. </a:t>
            </a:r>
            <a:r>
              <a:rPr lang="pt-BR" dirty="0" smtClean="0"/>
              <a:t> </a:t>
            </a:r>
            <a:r>
              <a:rPr lang="el-GR" dirty="0" smtClean="0"/>
              <a:t>αυτός</a:t>
            </a:r>
            <a:r>
              <a:rPr lang="pt-BR" dirty="0" smtClean="0"/>
              <a:t>  emprega terminações de casos exatamente como os substantivos. </a:t>
            </a:r>
          </a:p>
          <a:p>
            <a:pPr algn="just"/>
            <a:r>
              <a:rPr lang="pt-BR" dirty="0" smtClean="0"/>
              <a:t>O feminino segue a primeira declinação (que sempre tem </a:t>
            </a:r>
            <a:r>
              <a:rPr lang="pt-BR" dirty="0" err="1" smtClean="0"/>
              <a:t>êta</a:t>
            </a:r>
            <a:r>
              <a:rPr lang="pt-BR" dirty="0" smtClean="0"/>
              <a:t> como a vogal final da raiz; o masculino e o neutro seguem a segunda declinação. </a:t>
            </a:r>
          </a:p>
          <a:p>
            <a:pPr algn="just"/>
            <a:r>
              <a:rPr lang="pt-BR" dirty="0" smtClean="0"/>
              <a:t>No </a:t>
            </a:r>
            <a:r>
              <a:rPr lang="pt-BR" u="sng" dirty="0" smtClean="0"/>
              <a:t>nominativo e acusativo </a:t>
            </a:r>
            <a:r>
              <a:rPr lang="pt-BR" dirty="0" smtClean="0"/>
              <a:t>singular do neutro, </a:t>
            </a:r>
            <a:r>
              <a:rPr lang="el-GR" dirty="0" smtClean="0"/>
              <a:t>αυτός</a:t>
            </a:r>
            <a:r>
              <a:rPr lang="pt-BR" dirty="0" smtClean="0"/>
              <a:t> não usa nenhuma terminação de caso, de modo que a palavra termina com a vogal final da raiz. </a:t>
            </a:r>
          </a:p>
          <a:p>
            <a:pPr algn="just"/>
            <a:r>
              <a:rPr lang="pt-BR" dirty="0" smtClean="0"/>
              <a:t> </a:t>
            </a:r>
            <a:r>
              <a:rPr lang="el-GR" dirty="0" smtClean="0"/>
              <a:t>αυτός</a:t>
            </a:r>
            <a:r>
              <a:rPr lang="pt-BR" dirty="0" smtClean="0"/>
              <a:t> sempre tem uma aspiração branda.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 funções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6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pt-BR" b="1" dirty="0" smtClean="0"/>
              <a:t>Declinação.</a:t>
            </a:r>
            <a:r>
              <a:rPr lang="pt-BR" dirty="0" smtClean="0"/>
              <a:t> </a:t>
            </a:r>
            <a:r>
              <a:rPr lang="el-GR" dirty="0"/>
              <a:t>αυτός</a:t>
            </a:r>
            <a:r>
              <a:rPr lang="pt-BR" dirty="0"/>
              <a:t> </a:t>
            </a:r>
            <a:r>
              <a:rPr lang="pt-BR" dirty="0" smtClean="0"/>
              <a:t> é declinada exatamente como um adjetivo regular ( </a:t>
            </a:r>
            <a:r>
              <a:rPr lang="pt-BR" dirty="0" err="1" smtClean="0"/>
              <a:t>i.e</a:t>
            </a:r>
            <a:r>
              <a:rPr lang="pt-BR" dirty="0" smtClean="0"/>
              <a:t>, caso, número, gênero, forma lexical e significado flexionado). Sua forma lexical é </a:t>
            </a:r>
            <a:r>
              <a:rPr lang="pt-BR" dirty="0"/>
              <a:t> </a:t>
            </a:r>
            <a:r>
              <a:rPr lang="el-GR" dirty="0" smtClean="0"/>
              <a:t>αυτός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 </a:t>
            </a:r>
            <a:r>
              <a:rPr lang="el-GR" dirty="0" smtClean="0"/>
              <a:t>αυτοις</a:t>
            </a:r>
            <a:r>
              <a:rPr lang="pt-BR" dirty="0" smtClean="0"/>
              <a:t>:  Dativo plural masculino ou neutro de </a:t>
            </a:r>
            <a:r>
              <a:rPr lang="el-GR" dirty="0" smtClean="0"/>
              <a:t>αυτ</a:t>
            </a:r>
            <a:r>
              <a:rPr lang="pt-BR" dirty="0"/>
              <a:t>ó</a:t>
            </a:r>
            <a:r>
              <a:rPr lang="el-GR" dirty="0" smtClean="0"/>
              <a:t>ς</a:t>
            </a:r>
            <a:r>
              <a:rPr lang="pt-BR" dirty="0" smtClean="0"/>
              <a:t> , que significa “ a eles/ Lhes”. </a:t>
            </a:r>
          </a:p>
          <a:p>
            <a:pPr marL="301943" lvl="1" indent="0">
              <a:buNone/>
            </a:pPr>
            <a:endParaRPr lang="pt-BR" dirty="0" smtClean="0"/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Gênero. No caso do </a:t>
            </a:r>
            <a:r>
              <a:rPr lang="pt-BR" dirty="0"/>
              <a:t>dativo plural, </a:t>
            </a:r>
            <a:r>
              <a:rPr lang="el-GR" dirty="0" smtClean="0"/>
              <a:t>αυταις</a:t>
            </a:r>
            <a:r>
              <a:rPr lang="pt-BR" dirty="0" smtClean="0"/>
              <a:t> ( feminino) e </a:t>
            </a:r>
            <a:r>
              <a:rPr lang="el-GR" dirty="0" smtClean="0"/>
              <a:t>αυτοις</a:t>
            </a:r>
            <a:r>
              <a:rPr lang="pt-BR" dirty="0" smtClean="0"/>
              <a:t> ( masculino), lembre-se de que também temos formas especificas para cada um deles em português.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 e funções </a:t>
            </a:r>
          </a:p>
        </p:txBody>
      </p:sp>
    </p:spTree>
    <p:extLst>
      <p:ext uri="{BB962C8B-B14F-4D97-AF65-F5344CB8AC3E}">
        <p14:creationId xmlns:p14="http://schemas.microsoft.com/office/powerpoint/2010/main" val="29754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7" y="1700808"/>
            <a:ext cx="7596833" cy="442535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1. </a:t>
            </a:r>
            <a:r>
              <a:rPr lang="pt-BR" b="1" dirty="0" smtClean="0"/>
              <a:t>Pronome pessoal</a:t>
            </a:r>
            <a:r>
              <a:rPr lang="pt-BR" dirty="0" smtClean="0"/>
              <a:t>.  </a:t>
            </a:r>
            <a:r>
              <a:rPr lang="el-GR" dirty="0" smtClean="0"/>
              <a:t>αυτος</a:t>
            </a:r>
            <a:r>
              <a:rPr lang="pt-BR" dirty="0" smtClean="0"/>
              <a:t> pode funcionar como pronome pessoal da terceira pessoa. Este é, de longe, seu emprego mais comum. </a:t>
            </a:r>
          </a:p>
          <a:p>
            <a:pPr marL="0" indent="0">
              <a:buNone/>
            </a:pPr>
            <a:r>
              <a:rPr lang="pt-BR" dirty="0" smtClean="0"/>
              <a:t>2. </a:t>
            </a:r>
            <a:r>
              <a:rPr lang="pt-BR" b="1" dirty="0" smtClean="0"/>
              <a:t>Adjetival Intensivo</a:t>
            </a:r>
            <a:r>
              <a:rPr lang="pt-BR" dirty="0" smtClean="0"/>
              <a:t>.  </a:t>
            </a:r>
            <a:r>
              <a:rPr lang="el-GR" dirty="0" smtClean="0"/>
              <a:t>αυτος</a:t>
            </a:r>
            <a:r>
              <a:rPr lang="pt-BR" dirty="0" smtClean="0"/>
              <a:t>  também pode funcionar intensivamente quando é empregado adjetivamente. Nesta situação, </a:t>
            </a:r>
            <a:r>
              <a:rPr lang="el-GR" dirty="0" smtClean="0"/>
              <a:t>αυτος</a:t>
            </a:r>
            <a:r>
              <a:rPr lang="pt-BR" dirty="0" smtClean="0"/>
              <a:t> normalmente modifica outra palavra e geralmente está na posição predicativa. </a:t>
            </a:r>
          </a:p>
          <a:p>
            <a:pPr marL="0" indent="0">
              <a:buNone/>
            </a:pPr>
            <a:r>
              <a:rPr lang="pt-BR" dirty="0" smtClean="0"/>
              <a:t>3. </a:t>
            </a:r>
            <a:r>
              <a:rPr lang="pt-BR" b="1" dirty="0" smtClean="0"/>
              <a:t>Adjetivo de identidade</a:t>
            </a:r>
            <a:r>
              <a:rPr lang="pt-BR" dirty="0" smtClean="0"/>
              <a:t>.   </a:t>
            </a:r>
            <a:r>
              <a:rPr lang="el-GR" dirty="0" smtClean="0"/>
              <a:t>αυτος</a:t>
            </a:r>
            <a:r>
              <a:rPr lang="pt-BR" dirty="0" smtClean="0"/>
              <a:t>  é usado, as vezes, como um adjetivo pronominal com o significado de consigo mesmo.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três emprego de </a:t>
            </a:r>
            <a:r>
              <a:rPr lang="el-GR" dirty="0"/>
              <a:t>αυτος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2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843022"/>
              </p:ext>
            </p:extLst>
          </p:nvPr>
        </p:nvGraphicFramePr>
        <p:xfrm>
          <a:off x="107504" y="260648"/>
          <a:ext cx="8856983" cy="525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106"/>
                <a:gridCol w="1119073"/>
                <a:gridCol w="1640312"/>
                <a:gridCol w="1476164"/>
                <a:gridCol w="1704148"/>
                <a:gridCol w="1248180"/>
              </a:tblGrid>
              <a:tr h="644437">
                <a:tc gridSpan="6">
                  <a:txBody>
                    <a:bodyPr/>
                    <a:lstStyle/>
                    <a:p>
                      <a:r>
                        <a:rPr lang="pt-BR" sz="2800" dirty="0" smtClean="0"/>
                        <a:t>Tabela do Pronome da 3ª Pessoa</a:t>
                      </a:r>
                      <a:r>
                        <a:rPr lang="pt-BR" dirty="0" smtClean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r>
                        <a:rPr lang="pt-BR" dirty="0" smtClean="0"/>
                        <a:t> Caso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2ª </a:t>
                      </a:r>
                      <a:r>
                        <a:rPr lang="pt-BR" dirty="0" err="1" smtClean="0"/>
                        <a:t>Masc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1ª Fem.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Neutro</a:t>
                      </a:r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Tradução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r>
                        <a:rPr lang="pt-BR" dirty="0" smtClean="0"/>
                        <a:t>Nom.</a:t>
                      </a:r>
                      <a:r>
                        <a:rPr lang="pt-BR" baseline="0" dirty="0" smtClean="0"/>
                        <a:t> 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autóV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auth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 Ele  -  Ela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Isso </a:t>
                      </a:r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r>
                        <a:rPr lang="pt-BR" dirty="0" smtClean="0"/>
                        <a:t>Genitivo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autnV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Dele- Dela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Disso</a:t>
                      </a:r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r>
                        <a:rPr lang="pt-BR" dirty="0" smtClean="0"/>
                        <a:t>Dativo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autw/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auth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autw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</a:t>
                      </a:r>
                      <a:r>
                        <a:rPr lang="pt-BR" sz="2000" baseline="0" dirty="0" smtClean="0"/>
                        <a:t> ele / a ela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 isso</a:t>
                      </a:r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r>
                        <a:rPr lang="pt-BR" dirty="0" smtClean="0"/>
                        <a:t>Acusativo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authn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 o   /   a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Isso </a:t>
                      </a:r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Nom. Pl.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autai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Eles</a:t>
                      </a:r>
                      <a:r>
                        <a:rPr lang="pt-BR" sz="2000" baseline="0" dirty="0" smtClean="0"/>
                        <a:t> (as)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Genitivo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autwn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 Deles (as)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autaiV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Lhes (as)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4612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Acusativo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autouV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autaV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ekniaGreek"/>
                        </a:rPr>
                        <a:t>auta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ekniaGreek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Os   -   as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9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908720"/>
            <a:ext cx="7408333" cy="5721499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Ex. A palavra </a:t>
            </a:r>
            <a:r>
              <a:rPr lang="el-GR" dirty="0" smtClean="0"/>
              <a:t>αγγελος</a:t>
            </a:r>
            <a:r>
              <a:rPr lang="pt-BR" dirty="0" smtClean="0"/>
              <a:t> é pronunciada “ </a:t>
            </a:r>
            <a:r>
              <a:rPr lang="pt-BR" dirty="0" err="1" smtClean="0"/>
              <a:t>ângelos</a:t>
            </a:r>
            <a:r>
              <a:rPr lang="pt-BR" dirty="0" smtClean="0"/>
              <a:t>”, e dela derivamos a nossa palavra anjo. O gama pronunciado como “n” é </a:t>
            </a:r>
            <a:r>
              <a:rPr lang="pt-BR" b="1" dirty="0" smtClean="0"/>
              <a:t>chamada gama nasal</a:t>
            </a:r>
            <a:r>
              <a:rPr lang="pt-BR" dirty="0" smtClean="0"/>
              <a:t>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O alfa e o iota podem ser longos ou breves. O </a:t>
            </a:r>
            <a:r>
              <a:rPr lang="pt-BR" dirty="0" err="1" smtClean="0"/>
              <a:t>oita</a:t>
            </a:r>
            <a:r>
              <a:rPr lang="pt-BR" dirty="0" smtClean="0"/>
              <a:t> pode ter mudado o seu som ( de um “i” brevíssimo com em fui, para um “i” com em “ia”); o alfa, talvez não. O épsilon e o </a:t>
            </a:r>
            <a:r>
              <a:rPr lang="pt-BR" dirty="0" err="1" smtClean="0"/>
              <a:t>omicron</a:t>
            </a:r>
            <a:r>
              <a:rPr lang="pt-BR" dirty="0" smtClean="0"/>
              <a:t> são sempre breves, ao passo que o </a:t>
            </a:r>
            <a:r>
              <a:rPr lang="pt-BR" dirty="0" err="1" smtClean="0"/>
              <a:t>êta</a:t>
            </a:r>
            <a:r>
              <a:rPr lang="pt-BR" dirty="0" smtClean="0"/>
              <a:t> e o ômega são sempre longos.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Longo e breve se referem à duração relativa do tempo necessário para pronunciar a vogal.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4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5916413"/>
            <a:ext cx="7408333" cy="680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err="1" smtClean="0"/>
              <a:t>Mounce</a:t>
            </a:r>
            <a:r>
              <a:rPr lang="pt-BR" dirty="0" smtClean="0"/>
              <a:t>, Willian d.  Fundamentos do Grego Bíblico; 1ºEd. 2009, Editora Nova Vida. Paginas: 09  à 124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Biografia</a:t>
            </a:r>
            <a:endParaRPr lang="pt-BR" dirty="0"/>
          </a:p>
        </p:txBody>
      </p:sp>
      <p:pic>
        <p:nvPicPr>
          <p:cNvPr id="4" name="Imagem 3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2256"/>
            <a:ext cx="4392488" cy="3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t-BR" dirty="0" smtClean="0"/>
              <a:t>O grego tem dois sinais de aspiração.  São elas áspera e branda.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A aspiração áspera é o sinal colocado acima da primeira vogal e acrescenta um som “h antes da palavra. 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A aspiração branda é o sinal colocado sobre a primeira vogal, e não é transcrita.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8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6805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Os ditongo consiste em duas vogais que produzem um único som. A segunda vogal é sempre um </a:t>
            </a:r>
            <a:r>
              <a:rPr lang="el-GR" dirty="0"/>
              <a:t>ι </a:t>
            </a:r>
            <a:r>
              <a:rPr lang="pt-BR" dirty="0" smtClean="0"/>
              <a:t> ou um </a:t>
            </a:r>
            <a:r>
              <a:rPr lang="el-GR" dirty="0" smtClean="0"/>
              <a:t>υ</a:t>
            </a:r>
            <a:r>
              <a:rPr lang="pt-BR" dirty="0" smtClean="0"/>
              <a:t>.  Os ditongos são;</a:t>
            </a:r>
          </a:p>
          <a:p>
            <a:r>
              <a:rPr lang="pt-BR" sz="3200" dirty="0" smtClean="0"/>
              <a:t>       </a:t>
            </a:r>
            <a:r>
              <a:rPr lang="el-GR" sz="4000" dirty="0" smtClean="0"/>
              <a:t>αι</a:t>
            </a:r>
            <a:r>
              <a:rPr lang="el-GR" sz="4000" dirty="0"/>
              <a:t>, ει, οι, αυ, ου, υι, ευ, </a:t>
            </a:r>
            <a:r>
              <a:rPr lang="el-GR" sz="4000" dirty="0" smtClean="0"/>
              <a:t>ηυ</a:t>
            </a:r>
            <a:endParaRPr lang="pt-BR" sz="4000" dirty="0" smtClean="0"/>
          </a:p>
          <a:p>
            <a:r>
              <a:rPr lang="pt-BR" dirty="0" smtClean="0"/>
              <a:t>O ditongo impróprio é composto por um vogal e um iota subscrito. </a:t>
            </a:r>
          </a:p>
          <a:p>
            <a:r>
              <a:rPr lang="pt-BR" dirty="0" smtClean="0"/>
              <a:t>O iota subscrito é um iota pequeno escrito embaixo das vogais.  </a:t>
            </a:r>
          </a:p>
          <a:p>
            <a:r>
              <a:rPr lang="pt-BR" dirty="0"/>
              <a:t>As palavras que começam com um ditongo precisam ter sinais de aspiração. O sinal de aspiração é colocado acima da segundo vogal do ditongo.(</a:t>
            </a:r>
            <a:r>
              <a:rPr lang="el-GR" dirty="0"/>
              <a:t>αιτέω</a:t>
            </a:r>
            <a:r>
              <a:rPr lang="pt-BR" dirty="0"/>
              <a:t>)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Pronunciando os ditongos.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6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1624</TotalTime>
  <Words>4076</Words>
  <Application>Microsoft Office PowerPoint</Application>
  <PresentationFormat>Apresentação na tela (4:3)</PresentationFormat>
  <Paragraphs>607</Paragraphs>
  <Slides>70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70</vt:i4>
      </vt:variant>
    </vt:vector>
  </HeadingPairs>
  <TitlesOfParts>
    <vt:vector size="76" baseType="lpstr">
      <vt:lpstr>Calibri</vt:lpstr>
      <vt:lpstr>Candara</vt:lpstr>
      <vt:lpstr>Symbol</vt:lpstr>
      <vt:lpstr>TekniaGreek</vt:lpstr>
      <vt:lpstr>Wingdings</vt:lpstr>
      <vt:lpstr>Forma de Onda</vt:lpstr>
      <vt:lpstr>Fundamentos do Grego Bíblico</vt:lpstr>
      <vt:lpstr> Alfabeto e Pronúncia  Grego   Lição I</vt:lpstr>
      <vt:lpstr>Alfabeto Grego</vt:lpstr>
      <vt:lpstr>Apresentação do PowerPoint</vt:lpstr>
      <vt:lpstr>Escrevendo as Letras. </vt:lpstr>
      <vt:lpstr>Pronunciado as Letras. </vt:lpstr>
      <vt:lpstr>Apresentação do PowerPoint</vt:lpstr>
      <vt:lpstr>Apresentação do PowerPoint</vt:lpstr>
      <vt:lpstr>Pronunciando os ditongos.</vt:lpstr>
      <vt:lpstr>Pontuação e Silabificação  Lição II </vt:lpstr>
      <vt:lpstr>A Pontuação Grega </vt:lpstr>
      <vt:lpstr>Marcas diacriticas</vt:lpstr>
      <vt:lpstr>Acentos</vt:lpstr>
      <vt:lpstr>Tipos de Acentuação</vt:lpstr>
      <vt:lpstr>Pronúncia </vt:lpstr>
      <vt:lpstr>Silabificação</vt:lpstr>
      <vt:lpstr>Regras básicas para os acentos.</vt:lpstr>
      <vt:lpstr> Introdução aos Substantivos.  Lição III  </vt:lpstr>
      <vt:lpstr>Termos </vt:lpstr>
      <vt:lpstr>Apresentação do PowerPoint</vt:lpstr>
      <vt:lpstr>Características e Funções </vt:lpstr>
      <vt:lpstr>Características e Funções </vt:lpstr>
      <vt:lpstr>Características e Funções </vt:lpstr>
      <vt:lpstr>Classes de Palavras e funções Sintáticas. </vt:lpstr>
      <vt:lpstr>Nominativo e Acusativo Artigo Definido ( Substantivos da 1º e 2º Declinações)   Lição IV</vt:lpstr>
      <vt:lpstr>Características e funções </vt:lpstr>
      <vt:lpstr>Caso</vt:lpstr>
      <vt:lpstr>Apresentação do PowerPoint</vt:lpstr>
      <vt:lpstr>Apresentação do PowerPoint</vt:lpstr>
      <vt:lpstr>Paradigma da palavra com as terminações dos casos.  É fundamental diferenciar a raiz da terminação dos casos.  No paradigma, constam dois substantivos femininos, γραφή e ωρα. A única diferença entre as formas dessas duas palavras é a vogal da raiz.   Quando você analisar uma palavra neutra que é ou nominativa ou acusativa, nossa sugestão é alistar as duas possibilidades. É importante que se tenha treinado a reconhecer que a palavra pode ser ou o sujeito ou o objetivo direto.      </vt:lpstr>
      <vt:lpstr>Apresentação do PowerPoint</vt:lpstr>
      <vt:lpstr>As três primeiras regas do Substantivo. </vt:lpstr>
      <vt:lpstr>Artigo definido </vt:lpstr>
      <vt:lpstr>Artigos </vt:lpstr>
      <vt:lpstr>Genitivo e Dativo  Lição V</vt:lpstr>
      <vt:lpstr>Características e funções </vt:lpstr>
      <vt:lpstr>Apresentação do PowerPoint</vt:lpstr>
      <vt:lpstr>Apresentação do PowerPoint</vt:lpstr>
      <vt:lpstr>Características dos Substantivos no  Dativo e no Genitivo.</vt:lpstr>
      <vt:lpstr>Características dos Substantivos no  Dativo e no Genitivo.</vt:lpstr>
      <vt:lpstr>Estudo das Preposições  Lição VI</vt:lpstr>
      <vt:lpstr>Características e Funções </vt:lpstr>
      <vt:lpstr>Características e Funções </vt:lpstr>
      <vt:lpstr>Orações Subordinadas.</vt:lpstr>
      <vt:lpstr>Apresentação do PowerPoint</vt:lpstr>
      <vt:lpstr>Estudo dos Adjetivos  VII</vt:lpstr>
      <vt:lpstr>Características e Funções Português.</vt:lpstr>
      <vt:lpstr>Características e Funções </vt:lpstr>
      <vt:lpstr>Características e Funções Grego</vt:lpstr>
      <vt:lpstr>Características e Funções</vt:lpstr>
      <vt:lpstr>Emprego adjetival do Adjetivo.</vt:lpstr>
      <vt:lpstr>Apresentação do PowerPoint</vt:lpstr>
      <vt:lpstr>Substantivos da  Terceira Declinação  Lição VIII </vt:lpstr>
      <vt:lpstr> Características dos Substantivos  da Terceira Declinação</vt:lpstr>
      <vt:lpstr>Terminações da Terceira declinação</vt:lpstr>
      <vt:lpstr>Características e Funções.</vt:lpstr>
      <vt:lpstr>Quadro das Oclusivas </vt:lpstr>
      <vt:lpstr>Características e Funções</vt:lpstr>
      <vt:lpstr>Pronomes Pessoais da Primeira e Segunda Pessoas  Lição IV</vt:lpstr>
      <vt:lpstr>Pronome Pessoais</vt:lpstr>
      <vt:lpstr>Caso, Número e Pessoa</vt:lpstr>
      <vt:lpstr>Características e funções </vt:lpstr>
      <vt:lpstr>Formas de pronome em Grego.</vt:lpstr>
      <vt:lpstr>Características e funções </vt:lpstr>
      <vt:lpstr>Pronome Parte II  Lição X</vt:lpstr>
      <vt:lpstr>Características e funções </vt:lpstr>
      <vt:lpstr>Características e funções </vt:lpstr>
      <vt:lpstr>Os três emprego de αυτος</vt:lpstr>
      <vt:lpstr>Apresentação do PowerPoint</vt:lpstr>
      <vt:lpstr>Biografia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Alfabeto e Pronúncia  Grego</dc:title>
  <dc:creator>Positivo</dc:creator>
  <cp:lastModifiedBy>Joao Paulo Thomaz de Aquino</cp:lastModifiedBy>
  <cp:revision>73</cp:revision>
  <dcterms:created xsi:type="dcterms:W3CDTF">2013-06-15T00:52:12Z</dcterms:created>
  <dcterms:modified xsi:type="dcterms:W3CDTF">2013-06-27T00:29:38Z</dcterms:modified>
</cp:coreProperties>
</file>