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7" r:id="rId3"/>
    <p:sldId id="311" r:id="rId4"/>
    <p:sldId id="349" r:id="rId5"/>
    <p:sldId id="313" r:id="rId6"/>
    <p:sldId id="312" r:id="rId7"/>
    <p:sldId id="339" r:id="rId8"/>
    <p:sldId id="338" r:id="rId9"/>
    <p:sldId id="314" r:id="rId10"/>
    <p:sldId id="315" r:id="rId11"/>
    <p:sldId id="316" r:id="rId12"/>
    <p:sldId id="319" r:id="rId13"/>
    <p:sldId id="317" r:id="rId14"/>
    <p:sldId id="31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43" r:id="rId33"/>
    <p:sldId id="344" r:id="rId34"/>
    <p:sldId id="345" r:id="rId35"/>
    <p:sldId id="352" r:id="rId36"/>
    <p:sldId id="346" r:id="rId37"/>
    <p:sldId id="340" r:id="rId38"/>
    <p:sldId id="347" r:id="rId39"/>
    <p:sldId id="348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2956" autoAdjust="0"/>
  </p:normalViewPr>
  <p:slideViewPr>
    <p:cSldViewPr>
      <p:cViewPr varScale="1">
        <p:scale>
          <a:sx n="58" d="100"/>
          <a:sy n="58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CE83F-51D0-4DAA-B38A-53002111591F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A95E-F9C9-48ED-8749-16D230AD9D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96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83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46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16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452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Th</a:t>
            </a:r>
            <a:r>
              <a:rPr lang="pt-BR" baseline="0" dirty="0" smtClean="0"/>
              <a:t> como no inglês.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26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iota pode aparecer como um iota subscrito. A letra aparece abaixo de vogal longa: alfa longo,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êta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ômega.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16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31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75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Mí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59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cuidado não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confunda a forma minúscula com o nosso 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402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ksi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35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http://en.wikipedia.org/wiki/Greek_alphabet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53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384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906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Cuidado! Não confunda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essa letra com o nosso 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10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 final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303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466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- í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37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423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gutural - </a:t>
            </a:r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702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2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06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http://en.wikipedia.org/wiki/Greek_alphabet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290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877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385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430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Aspiração Maiúscula à esquerda e minúsculo normal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8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http://en.wikipedia.org/wiki/Greek_alphabet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60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99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01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65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25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da Letra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α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ἄλφα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β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γ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γάμμα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 δ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δέλτα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 ε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ἒ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 ζ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η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ἦτα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 θ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θῆτα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 ι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ἰῶτα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 κ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κάππα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λ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λάμβδα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 μ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 ν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 ξ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ὂ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 π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ρ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ῥῶ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σ ς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σῖγμα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 τ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ταῦ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 υ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ὖ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ψιλόν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 φ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 χ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 ψ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ψῖ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 ω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ὦμέγα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fxJQTysaw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youtube.com/watch?v=nfxJQTysaw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UrZHF_WBeI&amp;feature=related" TargetMode="External"/><Relationship Id="rId2" Type="http://schemas.openxmlformats.org/officeDocument/2006/relationships/hyperlink" Target="http://www.youtube.com/watch?v=un5Hb1n8cs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reek_alphabe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 Bíblico</a:t>
            </a:r>
            <a:endParaRPr lang="pt-BR" sz="7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Alfabeto (com som)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Γ  γ</a:t>
            </a:r>
          </a:p>
          <a:p>
            <a:pPr algn="ctr">
              <a:buNone/>
            </a:pP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γάμμα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gamma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Δ  δ</a:t>
            </a:r>
          </a:p>
          <a:p>
            <a:pPr algn="ctr">
              <a:buNone/>
            </a:pP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δέλτα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(delta)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Ε  ε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ἒ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ψιλόν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(épsilon)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psi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Ζ  ζ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ῆ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dzeta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z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Η  η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ἦ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êta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Θ  θ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ῆ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thêta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Ι  ι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ἰῶ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(iota)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o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Κ  κ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κάππα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kappa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p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Λ  λ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λάμβδα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(lambda)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mb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Μ  μ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ῦ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Alfabeto e pronúncia</a:t>
            </a:r>
            <a:endParaRPr lang="pt-BR" sz="60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Lição 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Ν  ν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ῦ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(nu)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Ξ  ξ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ῖ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ksi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Ο  ο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ὂ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μικρον (ómicron)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micr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Π  π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ῖ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(pi)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Ρ  ρ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ῥῶ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Σ  σ  ς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4400" dirty="0" err="1" smtClean="0">
                <a:latin typeface="Times New Roman" pitchFamily="18" charset="0"/>
                <a:cs typeface="Times New Roman" pitchFamily="18" charset="0"/>
              </a:rPr>
              <a:t>ῖ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γμα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(sigma)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Τ  τ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pt-BR" sz="4400" dirty="0" err="1" smtClean="0">
                <a:latin typeface="Times New Roman" pitchFamily="18" charset="0"/>
                <a:cs typeface="Times New Roman" pitchFamily="18" charset="0"/>
              </a:rPr>
              <a:t>ῦ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tau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Υ  υ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ὖ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ψιλόν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úpsilon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psi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Φ  φ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ῖ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Χ  χ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ῖ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Alfabeto Grego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Se você já conhece o alfabeto grego e só precisa decorar a ordem das letras, </a:t>
            </a:r>
            <a:r>
              <a:rPr lang="pt-BR" dirty="0" smtClean="0">
                <a:hlinkClick r:id="rId3"/>
              </a:rPr>
              <a:t>clique aqui </a:t>
            </a:r>
            <a:r>
              <a:rPr lang="pt-BR" dirty="0" smtClean="0"/>
              <a:t>e vá direto à </a:t>
            </a:r>
            <a:r>
              <a:rPr lang="pt-BR" i="1" dirty="0" smtClean="0"/>
              <a:t>musiquinha</a:t>
            </a:r>
            <a:r>
              <a:rPr lang="pt-BR" dirty="0" smtClean="0"/>
              <a:t> no YouTube.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Ψ  ψ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pt-BR" sz="4400" dirty="0" err="1" smtClean="0">
                <a:latin typeface="Times New Roman" pitchFamily="18" charset="0"/>
                <a:cs typeface="Times New Roman" pitchFamily="18" charset="0"/>
              </a:rPr>
              <a:t>ῖ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psi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Ω  ω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ὦ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μέγα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(ômega)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me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Alfabeto Grego: 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>
                <a:cs typeface="Times New Roman" pitchFamily="18" charset="0"/>
              </a:rPr>
              <a:t>O alfabeto do Grego </a:t>
            </a:r>
            <a:r>
              <a:rPr lang="pt-BR" dirty="0" err="1" smtClean="0">
                <a:cs typeface="Times New Roman" pitchFamily="18" charset="0"/>
              </a:rPr>
              <a:t>Coinê</a:t>
            </a:r>
            <a:r>
              <a:rPr lang="pt-BR" dirty="0" smtClean="0">
                <a:cs typeface="Times New Roman" pitchFamily="18" charset="0"/>
              </a:rPr>
              <a:t> contém 24 letras.</a:t>
            </a:r>
          </a:p>
          <a:p>
            <a:endParaRPr lang="pt-BR" dirty="0" smtClean="0">
              <a:cs typeface="Times New Roman" pitchFamily="18" charset="0"/>
            </a:endParaRPr>
          </a:p>
          <a:p>
            <a:r>
              <a:rPr lang="pt-BR" dirty="0" smtClean="0">
                <a:cs typeface="Times New Roman" pitchFamily="18" charset="0"/>
              </a:rPr>
              <a:t>O sigma tem três formas: uma maiúscula (Σ), uma minúscula (σ) e uma forma minúscula final (ς), que aparece no final das palavras terminadas em sigma, como no nome de Jesus: Ἰησο</a:t>
            </a:r>
            <a:r>
              <a:rPr lang="pt-BR" sz="2800" dirty="0" smtClean="0">
                <a:cs typeface="Times New Roman" pitchFamily="18" charset="0"/>
              </a:rPr>
              <a:t>ῦ</a:t>
            </a:r>
            <a:r>
              <a:rPr lang="pt-BR" dirty="0" smtClean="0">
                <a:cs typeface="Times New Roman" pitchFamily="18" charset="0"/>
              </a:rPr>
              <a:t>ς.</a:t>
            </a:r>
          </a:p>
          <a:p>
            <a:endParaRPr lang="pt-BR" dirty="0" smtClean="0">
              <a:cs typeface="Times New Roman" pitchFamily="18" charset="0"/>
            </a:endParaRPr>
          </a:p>
          <a:p>
            <a:endParaRPr lang="pt-BR" dirty="0" smtClean="0"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Alfabeto Grego: 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cs typeface="Times New Roman" pitchFamily="18" charset="0"/>
              </a:rPr>
              <a:t>Quando o </a:t>
            </a:r>
            <a:r>
              <a:rPr lang="pt-BR" dirty="0" smtClean="0"/>
              <a:t>γ (</a:t>
            </a:r>
            <a:r>
              <a:rPr lang="pt-BR" dirty="0" smtClean="0">
                <a:cs typeface="Times New Roman" pitchFamily="18" charset="0"/>
              </a:rPr>
              <a:t>gama) aparece antes de outro </a:t>
            </a:r>
            <a:r>
              <a:rPr lang="pt-BR" dirty="0" smtClean="0"/>
              <a:t>γ</a:t>
            </a:r>
            <a:r>
              <a:rPr lang="pt-BR" dirty="0" smtClean="0">
                <a:cs typeface="Times New Roman" pitchFamily="18" charset="0"/>
              </a:rPr>
              <a:t> ou das demais letras guturais (</a:t>
            </a:r>
            <a:r>
              <a:rPr lang="pt-BR" dirty="0" smtClean="0"/>
              <a:t>κ, ξ, e χ) ele passa a ter som nasal, como do nosso “n” em Português, como na palavra </a:t>
            </a:r>
            <a:r>
              <a:rPr lang="el-GR" sz="3000" dirty="0" smtClean="0"/>
              <a:t>ἄ</a:t>
            </a:r>
            <a:r>
              <a:rPr lang="el-GR" dirty="0" smtClean="0"/>
              <a:t>γγελος </a:t>
            </a:r>
            <a:r>
              <a:rPr lang="pt-BR" dirty="0" smtClean="0"/>
              <a:t>(</a:t>
            </a:r>
            <a:r>
              <a:rPr lang="pt-BR" dirty="0" err="1" smtClean="0"/>
              <a:t>ângelos</a:t>
            </a:r>
            <a:r>
              <a:rPr lang="pt-BR" dirty="0" smtClean="0"/>
              <a:t>,  anjo.)</a:t>
            </a:r>
          </a:p>
          <a:p>
            <a:endParaRPr lang="pt-BR" dirty="0" smtClean="0">
              <a:cs typeface="Times New Roman" pitchFamily="18" charset="0"/>
            </a:endParaRPr>
          </a:p>
          <a:p>
            <a:r>
              <a:rPr lang="pt-BR" dirty="0" smtClean="0">
                <a:cs typeface="Times New Roman" pitchFamily="18" charset="0"/>
              </a:rPr>
              <a:t>Por questões de fonte, o acento ^ está aparecendo às vezes como ~.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Alfabeto Grego: 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cs typeface="Times New Roman" pitchFamily="18" charset="0"/>
              </a:rPr>
              <a:t>Vogais gregas</a:t>
            </a:r>
            <a:r>
              <a:rPr lang="pt-BR" dirty="0" smtClean="0">
                <a:cs typeface="Times New Roman" pitchFamily="18" charset="0"/>
              </a:rPr>
              <a:t>: As vogais gregas são: </a:t>
            </a:r>
            <a:r>
              <a:rPr lang="pt-BR" dirty="0" smtClean="0"/>
              <a:t>α, ε, η, ι, ο, υ, ω. Essas vogais dividem-se em longas e curtas. O “α” (alfa), o “ι” (iota) e o “υ” podem ser longos ou breves. O “ε” (épsilon) e o “ο” (</a:t>
            </a:r>
            <a:r>
              <a:rPr lang="pt-BR" dirty="0" err="1" smtClean="0"/>
              <a:t>ómicron</a:t>
            </a:r>
            <a:r>
              <a:rPr lang="pt-BR" dirty="0" smtClean="0"/>
              <a:t>) são sempre breves. O “η” (</a:t>
            </a:r>
            <a:r>
              <a:rPr lang="pt-BR" dirty="0" err="1" smtClean="0"/>
              <a:t>êta</a:t>
            </a:r>
            <a:r>
              <a:rPr lang="pt-BR" dirty="0" smtClean="0"/>
              <a:t>) e o “ω” (ômega) são sempre longos.</a:t>
            </a:r>
            <a:endParaRPr lang="pt-BR" dirty="0" smtClean="0">
              <a:cs typeface="Times New Roman" pitchFamily="18" charset="0"/>
            </a:endParaRPr>
          </a:p>
          <a:p>
            <a:endParaRPr lang="pt-BR" dirty="0" smtClean="0">
              <a:cs typeface="Times New Roman" pitchFamily="18" charset="0"/>
            </a:endParaRPr>
          </a:p>
          <a:p>
            <a:r>
              <a:rPr lang="pt-BR" b="1" dirty="0" smtClean="0">
                <a:cs typeface="Times New Roman" pitchFamily="18" charset="0"/>
              </a:rPr>
              <a:t>Iota subscrito</a:t>
            </a:r>
            <a:r>
              <a:rPr lang="pt-BR" dirty="0" smtClean="0">
                <a:cs typeface="Times New Roman" pitchFamily="18" charset="0"/>
              </a:rPr>
              <a:t>: Quando o iota curto aparece junto com uma vogal longa, ele se torna um iota subscrito, como nos seguintes casos: “</a:t>
            </a:r>
            <a:r>
              <a:rPr lang="pt-BR" dirty="0" smtClean="0"/>
              <a:t>ᾳ”, “ῃ” e “ῳ”.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Guturais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Guturais</a:t>
            </a:r>
          </a:p>
          <a:p>
            <a:r>
              <a:rPr lang="pt-BR" dirty="0" smtClean="0"/>
              <a:t>Gama como guê e não gê</a:t>
            </a:r>
          </a:p>
          <a:p>
            <a:r>
              <a:rPr lang="pt-BR" dirty="0" smtClean="0"/>
              <a:t>Sigma como S e não Z</a:t>
            </a: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Ok. O grande momento chegou...</a:t>
            </a:r>
          </a:p>
          <a:p>
            <a:endParaRPr lang="pt-BR" dirty="0" smtClean="0"/>
          </a:p>
          <a:p>
            <a:r>
              <a:rPr lang="pt-BR" dirty="0" smtClean="0"/>
              <a:t>Eis a música!!</a:t>
            </a:r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>
                <a:hlinkClick r:id="rId2"/>
              </a:rPr>
              <a:t>Clique Aqui</a:t>
            </a:r>
            <a:endParaRPr lang="pt-BR" dirty="0" smtClean="0"/>
          </a:p>
          <a:p>
            <a:pPr algn="ctr">
              <a:buNone/>
            </a:pPr>
            <a:endParaRPr lang="pt-BR" dirty="0" smtClean="0"/>
          </a:p>
        </p:txBody>
      </p:sp>
      <p:pic>
        <p:nvPicPr>
          <p:cNvPr id="5" name="Picture 4" descr="youtube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4067944" y="5157192"/>
            <a:ext cx="10572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pt-BR" dirty="0" smtClean="0"/>
              <a:t>Repita esta lição quantas vezes forem necessárias, até que você tenha a ordem das letras gregas bem gravada em sua mente e não agüente mais ouvir a </a:t>
            </a:r>
            <a:r>
              <a:rPr lang="pt-BR" i="1" dirty="0" err="1" smtClean="0"/>
              <a:t>musiquinha</a:t>
            </a:r>
            <a:r>
              <a:rPr lang="pt-BR" i="1" dirty="0" smtClean="0"/>
              <a:t>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Outros recursos para aprender o alfabeto grego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hlinkClick r:id="rId2"/>
              </a:rPr>
              <a:t>http://www.youtube.com/watch?v=un5Hb1n8csw</a:t>
            </a:r>
            <a:r>
              <a:rPr lang="pt-BR" sz="2800" dirty="0" smtClean="0"/>
              <a:t> </a:t>
            </a:r>
          </a:p>
          <a:p>
            <a:r>
              <a:rPr lang="pt-BR" sz="2800" dirty="0" smtClean="0">
                <a:hlinkClick r:id="rId3"/>
              </a:rPr>
              <a:t>http://www.youtube.com/watch?v=ZUrZHF_WBeI&amp;feature=related</a:t>
            </a:r>
            <a:r>
              <a:rPr lang="pt-BR" sz="2800" dirty="0" smtClean="0"/>
              <a:t> </a:t>
            </a:r>
            <a:endParaRPr lang="pt-BR" sz="2800" dirty="0" smtClean="0">
              <a:hlinkClick r:id="rId4"/>
            </a:endParaRPr>
          </a:p>
          <a:p>
            <a:r>
              <a:rPr lang="pt-BR" sz="2800" dirty="0" smtClean="0">
                <a:hlinkClick r:id="rId4"/>
              </a:rPr>
              <a:t>http://pt.wikipedia.org/wiki/Alfabeto_grego</a:t>
            </a:r>
          </a:p>
          <a:p>
            <a:r>
              <a:rPr lang="pt-BR" sz="2800" dirty="0" smtClean="0">
                <a:hlinkClick r:id="rId4"/>
              </a:rPr>
              <a:t>http://www.greek-language.com/Alphabet.html</a:t>
            </a:r>
          </a:p>
          <a:p>
            <a:r>
              <a:rPr lang="pt-BR" sz="2800" dirty="0" smtClean="0">
                <a:hlinkClick r:id="rId4"/>
              </a:rPr>
              <a:t>http://www.learnbiblicalgreek.com/greek-alphabet</a:t>
            </a:r>
          </a:p>
          <a:p>
            <a:r>
              <a:rPr lang="pt-BR" sz="2800" dirty="0" smtClean="0">
                <a:hlinkClick r:id="rId4"/>
              </a:rPr>
              <a:t>http://en.wikipedia.org/wiki/Greek_alphabet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400" dirty="0" smtClean="0"/>
              <a:t>Não deixe de ver o primeiro desses links, é uma forma interessante de memorizar o alfabeto grego. O segundo vídeo é muito engraçado e bom para memorizar, mas tem um sotaque inglês que torna errada a pronúncia de algumas letras gregas.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400" b="1" i="1" dirty="0" smtClean="0"/>
              <a:t>Parabéns, você memorizou o </a:t>
            </a:r>
          </a:p>
          <a:p>
            <a:pPr algn="ctr">
              <a:buNone/>
            </a:pPr>
            <a:r>
              <a:rPr lang="el-GR" sz="5400" b="1" dirty="0" smtClean="0">
                <a:solidFill>
                  <a:srgbClr val="C00000"/>
                </a:solidFill>
              </a:rPr>
              <a:t>Ελληνικό αλφάβητο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Alfabeto Grego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Decorar o alfabeto grego é uma das ferramentas mais importantes para o uso da língua.</a:t>
            </a:r>
          </a:p>
          <a:p>
            <a:endParaRPr lang="pt-BR" dirty="0" smtClean="0"/>
          </a:p>
          <a:p>
            <a:r>
              <a:rPr lang="pt-BR" dirty="0" smtClean="0"/>
              <a:t>Você já perdeu tempo procurando uma palavra em um dicionário grego ou hebraico só porque não lembrava a ordem da letra no alfabeto?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Alfabeto Grego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Assim, se o nosso objetivo é aprender os nomes das letras e sua ordem, usaremos todos os recursos que pudermos para atingir esse fim... Até mesmo uma música infantil para facilitar a “decoreba”.</a:t>
            </a:r>
          </a:p>
          <a:p>
            <a:endParaRPr lang="pt-BR" dirty="0" smtClean="0"/>
          </a:p>
          <a:p>
            <a:r>
              <a:rPr lang="pt-BR" dirty="0" smtClean="0"/>
              <a:t>Tomara que ninguém nos ouça... </a:t>
            </a:r>
            <a:r>
              <a:rPr lang="pt-BR" dirty="0" smtClean="0">
                <a:sym typeface="Wingdings" pitchFamily="2" charset="2"/>
              </a:rPr>
              <a:t>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Α  α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ἄ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λφα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(alfa)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letra maiúscula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16216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letra minúscula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15816" y="58772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Nome da letra em grego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42930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Nome da letra em português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79512" y="188640"/>
            <a:ext cx="714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Os slides ficarão organizados da seguinte forma: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rot="10800000">
            <a:off x="1979712" y="2132856"/>
            <a:ext cx="144016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5652120" y="2204864"/>
            <a:ext cx="129614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>
            <a:off x="3384662" y="5480434"/>
            <a:ext cx="64807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156176" y="4653136"/>
            <a:ext cx="86409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Comecemos...</a:t>
            </a:r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2400" dirty="0" smtClean="0"/>
              <a:t>(Note que pronúncia que procuramos seguir é a erasmiana, sendo que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Α  α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ἄ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λφα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(alfa)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Alfabeto Grego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>Β  β</a:t>
            </a:r>
          </a:p>
          <a:p>
            <a:pPr algn="ctr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t-BR" sz="4800" dirty="0" err="1" smtClean="0">
                <a:latin typeface="Times New Roman" pitchFamily="18" charset="0"/>
                <a:cs typeface="Times New Roman" pitchFamily="18" charset="0"/>
              </a:rPr>
              <a:t>ῆ</a:t>
            </a:r>
            <a:r>
              <a:rPr lang="pt-BR" sz="5400" dirty="0" err="1" smtClean="0"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(beta)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2148</Words>
  <Application>Microsoft Office PowerPoint</Application>
  <PresentationFormat>Apresentação na tela (4:3)</PresentationFormat>
  <Paragraphs>1029</Paragraphs>
  <Slides>39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Tema do Office</vt:lpstr>
      <vt:lpstr>Grego Bíblico</vt:lpstr>
      <vt:lpstr>Alfabeto e pronúncia</vt:lpstr>
      <vt:lpstr>Alfabeto Grego</vt:lpstr>
      <vt:lpstr>Alfabeto Grego</vt:lpstr>
      <vt:lpstr>Alfabeto Grego</vt:lpstr>
      <vt:lpstr>Apresentação do PowerPoint</vt:lpstr>
      <vt:lpstr>Apresentação do PowerPoint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</vt:lpstr>
      <vt:lpstr>Alfabeto Grego: informações</vt:lpstr>
      <vt:lpstr>Alfabeto Grego: informações</vt:lpstr>
      <vt:lpstr>Alfabeto Grego: informações</vt:lpstr>
      <vt:lpstr>Guturais</vt:lpstr>
      <vt:lpstr>Apresentação do PowerPoint</vt:lpstr>
      <vt:lpstr>Apresentação do PowerPoint</vt:lpstr>
      <vt:lpstr>Outros recursos para aprender o alfabeto grego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113801</dc:creator>
  <cp:lastModifiedBy>Joao Paulo Thomaz de Aquino</cp:lastModifiedBy>
  <cp:revision>149</cp:revision>
  <dcterms:created xsi:type="dcterms:W3CDTF">2010-03-17T11:41:55Z</dcterms:created>
  <dcterms:modified xsi:type="dcterms:W3CDTF">2013-06-19T13:52:25Z</dcterms:modified>
</cp:coreProperties>
</file>